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354" r:id="rId4"/>
    <p:sldId id="356" r:id="rId5"/>
    <p:sldId id="260" r:id="rId6"/>
    <p:sldId id="355" r:id="rId7"/>
    <p:sldId id="357" r:id="rId8"/>
    <p:sldId id="358" r:id="rId9"/>
    <p:sldId id="359" r:id="rId10"/>
    <p:sldId id="360" r:id="rId11"/>
    <p:sldId id="361" r:id="rId12"/>
    <p:sldId id="36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8A8B"/>
    <a:srgbClr val="FA2236"/>
    <a:srgbClr val="BF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/>
    <p:restoredTop sz="94674"/>
  </p:normalViewPr>
  <p:slideViewPr>
    <p:cSldViewPr snapToGrid="0">
      <p:cViewPr>
        <p:scale>
          <a:sx n="112" d="100"/>
          <a:sy n="112" d="100"/>
        </p:scale>
        <p:origin x="130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09A97-82E1-E94F-BDE5-6F2188C64D61}" type="datetimeFigureOut">
              <a:rPr kumimoji="1" lang="zh-CN" altLang="en-US" smtClean="0"/>
              <a:t>2023/4/30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5B68C-1018-0D45-AFC8-F4948CFC51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203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374151"/>
                </a:solidFill>
                <a:effectLst/>
                <a:latin typeface="Söhne"/>
              </a:rPr>
              <a:t>According to the annual report of the National Health Commission of China and the China National Report on Mental Health Development, as of 2017, there were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5B68C-1018-0D45-AFC8-F4948CFC515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983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1FC6C-0B8C-FB0E-654B-632C85EE7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460E18-F08A-D715-133A-C32925D34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A9251-9566-29D8-AA81-AAE5C6E94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94B8FF-C492-81C7-18DC-FDCDCF43C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622FC6-E8BE-A6EB-7B85-7550936B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2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5FA6F-9D10-22B2-D9AC-F8B2E75C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22D6CF-16E7-079F-F8CF-D4BEC1144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0328BA-7F54-FC12-61E5-37F199C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4CFE4B-CB19-09A5-D125-17DF24DA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9D9263-BB7F-FFF7-6C7B-4CDB2F1C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8505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DE4856-9253-32DB-572C-B385ABE61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CE41F7-A18E-B5A9-EBBA-FFEC29814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643644-AD5E-E51F-A207-F21EC232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33D13A-FE64-A68B-9B5C-853E303C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9A703-6F9C-2ED0-2C1F-A79D32DF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041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077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ED3EA-24E9-2B91-0C36-5438FE3A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726557-B2A8-84D8-66F5-8E882C26A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F17BEE-170C-D0B0-BAD2-7B3AFC84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3777B0-92FB-7208-4FD3-F056C64F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10223E-AF0D-2541-C686-35D62911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1725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9824-8BDF-B0F9-B987-D6BB836DD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8A2564-8C50-3D8C-579C-F9D443A33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0356C-AC39-07D0-15FE-11D4A769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BA2833-E4CA-12F8-80D3-43F4F54A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7C9295-0811-03D1-F3BD-F0A5B772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468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BFADD-0398-4F90-00FF-29E078C6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E5D7E2-3F58-CC69-A721-5AE682D31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362511-366B-F799-1BD8-3127CCCBC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334A09-3006-963F-631F-30E2BD8C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B7C7C-8C1B-AAFD-0897-9CC8464F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07C82E-B394-F582-8581-B7DEED4A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1689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5EAE7-620A-222B-4C95-5036F687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C18E87-49D4-FBAF-9398-F04658BAF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BBB90A-A996-903D-ECA0-665AB5777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22EA56-E636-4BA8-4CAA-52052CF13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020CCC-2B98-CF8D-42E2-38A0DBADD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3CF217-235A-3217-8969-4FD43620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837A5C-C074-A6E4-D490-262EBAC2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3D0D19-49A2-E844-A42C-E030A52F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8845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D29B8-A271-2DD2-95B8-C53101CA5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2DB1A8-B9E0-AC74-AA11-363FD623F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3730DD-BB29-10A3-756B-23196D4B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C1AF57-D756-13F2-D4BA-877D40B4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390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7A37FD-2681-83FD-C5A3-6CF05AE1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7523F0-4B7D-87AC-679A-C681DC83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317B28-624E-41C1-10D9-2928D471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809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5FEA0-B91E-0DD9-2934-1CBE3C05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2B625C-4816-4EF5-767B-DF5F7EE0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1291E0-51CA-9C09-1B00-DA4287898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BEEA88-5018-8D35-C5F0-2B1F8E96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EEC785-E727-4175-BF83-6FCE6B45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3B399D-1879-ED40-AF4C-7FF5B783E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081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6935B-81D1-6217-9D83-904B46E8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A0E622-8193-BEA0-205A-C6428D100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EBF49D-95A6-A5AD-DBDE-80DF9A888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DE128-CDBE-74BA-8AA2-B31C12E6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7A5E3F-B25C-4489-5C3A-7119A147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678B6D-A58F-5FB8-A3C9-2CC68DEC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004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07E35E-EAB0-15B6-3584-6740A460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2EDA12-1997-B85A-E59A-061E0CAD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C5104-D83C-AF5A-6DF9-E06CD47B8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96DC4-443D-3E4E-AA82-71AB6EA3090F}" type="datetimeFigureOut">
              <a:rPr kumimoji="1" lang="zh-CN" altLang="en-US" smtClean="0"/>
              <a:t>2023/4/29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CE2E0-B751-5478-C9C3-F7872FE32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B4537-FB1C-E9AA-1205-6B4D2744E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E3B83-2EB1-B44A-A274-3CA453CEBF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48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hellobi.com/article/66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tags" Target="../tags/tag135.xml"/><Relationship Id="rId18" Type="http://schemas.openxmlformats.org/officeDocument/2006/relationships/image" Target="../media/image15.png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tags" Target="../tags/tag134.xml"/><Relationship Id="rId17" Type="http://schemas.openxmlformats.org/officeDocument/2006/relationships/image" Target="../media/image14.png"/><Relationship Id="rId2" Type="http://schemas.openxmlformats.org/officeDocument/2006/relationships/tags" Target="../tags/tag124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7.png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5" Type="http://schemas.openxmlformats.org/officeDocument/2006/relationships/tags" Target="../tags/tag127.xml"/><Relationship Id="rId15" Type="http://schemas.openxmlformats.org/officeDocument/2006/relationships/tags" Target="../tags/tag137.xml"/><Relationship Id="rId10" Type="http://schemas.openxmlformats.org/officeDocument/2006/relationships/tags" Target="../tags/tag132.xml"/><Relationship Id="rId19" Type="http://schemas.openxmlformats.org/officeDocument/2006/relationships/image" Target="../media/image16.jpg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tags" Target="../tags/tag13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tags" Target="../tags/tag150.xml"/><Relationship Id="rId18" Type="http://schemas.openxmlformats.org/officeDocument/2006/relationships/image" Target="../media/image19.png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image" Target="../media/image18.png"/><Relationship Id="rId2" Type="http://schemas.openxmlformats.org/officeDocument/2006/relationships/tags" Target="../tags/tag139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10" Type="http://schemas.openxmlformats.org/officeDocument/2006/relationships/tags" Target="../tags/tag147.xml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18" Type="http://schemas.openxmlformats.org/officeDocument/2006/relationships/image" Target="../media/image20.jpeg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15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5" Type="http://schemas.openxmlformats.org/officeDocument/2006/relationships/tags" Target="../tags/tag167.xml"/><Relationship Id="rId10" Type="http://schemas.openxmlformats.org/officeDocument/2006/relationships/tags" Target="../tags/tag162.xml"/><Relationship Id="rId19" Type="http://schemas.openxmlformats.org/officeDocument/2006/relationships/image" Target="../media/image21.jpe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tags" Target="../tags/tag16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18.xml"/><Relationship Id="rId21" Type="http://schemas.openxmlformats.org/officeDocument/2006/relationships/image" Target="../media/image3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image" Target="../media/image2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5.svg"/><Relationship Id="rId3" Type="http://schemas.openxmlformats.org/officeDocument/2006/relationships/tags" Target="../tags/tag35.xml"/><Relationship Id="rId21" Type="http://schemas.openxmlformats.org/officeDocument/2006/relationships/image" Target="../media/image8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image" Target="../media/image4.png"/><Relationship Id="rId2" Type="http://schemas.openxmlformats.org/officeDocument/2006/relationships/tags" Target="../tags/tag34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7.sv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image" Target="../media/image6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2" Type="http://schemas.openxmlformats.org/officeDocument/2006/relationships/tags" Target="../tags/tag49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2" Type="http://schemas.openxmlformats.org/officeDocument/2006/relationships/tags" Target="../tags/tag6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video" Target="../media/media1.mp4"/><Relationship Id="rId2" Type="http://schemas.openxmlformats.org/officeDocument/2006/relationships/tags" Target="../tags/tag79.xml"/><Relationship Id="rId16" Type="http://schemas.microsoft.com/office/2007/relationships/media" Target="../media/media1.mp4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10" Type="http://schemas.openxmlformats.org/officeDocument/2006/relationships/tags" Target="../tags/tag87.xml"/><Relationship Id="rId19" Type="http://schemas.openxmlformats.org/officeDocument/2006/relationships/image" Target="../media/image10.png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image" Target="../media/image11.png"/><Relationship Id="rId2" Type="http://schemas.openxmlformats.org/officeDocument/2006/relationships/tags" Target="../tags/tag9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image" Target="../media/image13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image" Target="../media/image12.png"/><Relationship Id="rId2" Type="http://schemas.openxmlformats.org/officeDocument/2006/relationships/tags" Target="../tags/tag109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83AC0584-4D27-2D84-A257-0E7E12EA0C47}"/>
              </a:ext>
            </a:extLst>
          </p:cNvPr>
          <p:cNvSpPr/>
          <p:nvPr/>
        </p:nvSpPr>
        <p:spPr>
          <a:xfrm>
            <a:off x="-421105" y="3026929"/>
            <a:ext cx="13455886" cy="124845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AF194B-FF90-995A-4B2A-FCD6413AC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497" t="7866" r="5584" b="4608"/>
          <a:stretch/>
        </p:blipFill>
        <p:spPr>
          <a:xfrm>
            <a:off x="461204" y="370227"/>
            <a:ext cx="2780271" cy="26567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CE0B9B-E1CA-A6FA-153E-6A989FB2AF3F}"/>
              </a:ext>
            </a:extLst>
          </p:cNvPr>
          <p:cNvSpPr txBox="1"/>
          <p:nvPr/>
        </p:nvSpPr>
        <p:spPr>
          <a:xfrm>
            <a:off x="3578360" y="3305889"/>
            <a:ext cx="83888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44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 Mental Therapist for CUHKSZ </a:t>
            </a:r>
            <a:endParaRPr lang="en" altLang="zh-CN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kumimoji="1" lang="zh-CN" altLang="en-US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0C9648-A4FB-2F32-3DB8-83A274B5A1D0}"/>
              </a:ext>
            </a:extLst>
          </p:cNvPr>
          <p:cNvSpPr txBox="1"/>
          <p:nvPr/>
        </p:nvSpPr>
        <p:spPr>
          <a:xfrm>
            <a:off x="9430985" y="5475714"/>
            <a:ext cx="2034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Group 13</a:t>
            </a:r>
            <a:endParaRPr kumimoji="1"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957236-64E4-55A5-5E1C-BB66490AE122}"/>
              </a:ext>
            </a:extLst>
          </p:cNvPr>
          <p:cNvSpPr txBox="1"/>
          <p:nvPr/>
        </p:nvSpPr>
        <p:spPr>
          <a:xfrm>
            <a:off x="8202314" y="4299449"/>
            <a:ext cx="6098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Chengxi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SimSun" panose="02010600030101010101" pitchFamily="2" charset="-122"/>
              </a:rPr>
              <a:t>,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Li           (</a:t>
            </a:r>
            <a:r>
              <a:rPr lang="en-US" altLang="zh-CN" sz="18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120090741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) </a:t>
            </a:r>
          </a:p>
          <a:p>
            <a:r>
              <a:rPr lang="en-US" altLang="zh-CN" sz="180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Ningyuan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SimSun" panose="02010600030101010101" pitchFamily="2" charset="-122"/>
              </a:rPr>
              <a:t>,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Wang (</a:t>
            </a:r>
            <a:r>
              <a:rPr lang="en-US" altLang="zh-CN" sz="18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120040061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) </a:t>
            </a:r>
          </a:p>
          <a:p>
            <a:r>
              <a:rPr lang="en-US" altLang="zh-CN" sz="180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Zhuoyi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SimSun" panose="02010600030101010101" pitchFamily="2" charset="-122"/>
              </a:rPr>
              <a:t>,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Li               (</a:t>
            </a:r>
            <a:r>
              <a:rPr lang="en-US" altLang="zh-CN" sz="18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119010166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) </a:t>
            </a:r>
          </a:p>
          <a:p>
            <a:r>
              <a:rPr lang="en-US" altLang="zh-CN" sz="180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Shiao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SimSun" panose="02010600030101010101" pitchFamily="2" charset="-122"/>
              </a:rPr>
              <a:t>, 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Wang        (</a:t>
            </a:r>
            <a:r>
              <a:rPr lang="en-US" altLang="zh-CN" sz="18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120090241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SimSun" panose="02010600030101010101" pitchFamily="2" charset="-122"/>
              </a:rPr>
              <a:t>) 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94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Implementation | TTS</a:t>
            </a:r>
            <a:r>
              <a:rPr lang="zh-CN" alt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&amp; Virtual</a:t>
            </a:r>
            <a:r>
              <a:rPr lang="zh-CN" alt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image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矩形 37">
            <a:extLst>
              <a:ext uri="{FF2B5EF4-FFF2-40B4-BE49-F238E27FC236}">
                <a16:creationId xmlns:a16="http://schemas.microsoft.com/office/drawing/2014/main" id="{679D92D5-45A7-1805-3D92-2BD80F3B17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5" name="三角形 38">
            <a:extLst>
              <a:ext uri="{FF2B5EF4-FFF2-40B4-BE49-F238E27FC236}">
                <a16:creationId xmlns:a16="http://schemas.microsoft.com/office/drawing/2014/main" id="{B0139BF3-4BDA-D8FF-895C-51103CFDD1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6" name="矩形 39">
            <a:extLst>
              <a:ext uri="{FF2B5EF4-FFF2-40B4-BE49-F238E27FC236}">
                <a16:creationId xmlns:a16="http://schemas.microsoft.com/office/drawing/2014/main" id="{83C13D37-9B71-BD22-C7C6-3856347E9E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三角形 40">
            <a:extLst>
              <a:ext uri="{FF2B5EF4-FFF2-40B4-BE49-F238E27FC236}">
                <a16:creationId xmlns:a16="http://schemas.microsoft.com/office/drawing/2014/main" id="{7DAEF673-A936-2EDF-382E-327CFBA2A23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8" name="矩形 41">
            <a:extLst>
              <a:ext uri="{FF2B5EF4-FFF2-40B4-BE49-F238E27FC236}">
                <a16:creationId xmlns:a16="http://schemas.microsoft.com/office/drawing/2014/main" id="{6045F27E-6430-79F5-5BE8-1F8C361DAD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9" name="三角形 42">
            <a:extLst>
              <a:ext uri="{FF2B5EF4-FFF2-40B4-BE49-F238E27FC236}">
                <a16:creationId xmlns:a16="http://schemas.microsoft.com/office/drawing/2014/main" id="{349733D3-8245-4E74-DD0B-A04C17AC91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0" name="矩形 43">
            <a:extLst>
              <a:ext uri="{FF2B5EF4-FFF2-40B4-BE49-F238E27FC236}">
                <a16:creationId xmlns:a16="http://schemas.microsoft.com/office/drawing/2014/main" id="{AB8A97DB-AE96-FBDA-F38F-A1C99D3648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1" name="三角形 44">
            <a:extLst>
              <a:ext uri="{FF2B5EF4-FFF2-40B4-BE49-F238E27FC236}">
                <a16:creationId xmlns:a16="http://schemas.microsoft.com/office/drawing/2014/main" id="{F8051D3C-DA05-E293-413B-7AB96D1DB8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2" name="三角形 45">
            <a:extLst>
              <a:ext uri="{FF2B5EF4-FFF2-40B4-BE49-F238E27FC236}">
                <a16:creationId xmlns:a16="http://schemas.microsoft.com/office/drawing/2014/main" id="{CC1BDF71-6E1F-8A60-7147-4DD60F9B89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3" name="三角形 46">
            <a:extLst>
              <a:ext uri="{FF2B5EF4-FFF2-40B4-BE49-F238E27FC236}">
                <a16:creationId xmlns:a16="http://schemas.microsoft.com/office/drawing/2014/main" id="{4B5E3909-67E2-AA45-3648-C854174381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4" name="三角形 47">
            <a:extLst>
              <a:ext uri="{FF2B5EF4-FFF2-40B4-BE49-F238E27FC236}">
                <a16:creationId xmlns:a16="http://schemas.microsoft.com/office/drawing/2014/main" id="{D72EA8D7-8432-DDBE-DBC0-FA55EF3D0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29221867-856A-EC2C-BE9B-5A0DDA774FF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011E65D7-FB88-BBAA-17CE-A90B39B92F3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32734E2F-ED6C-5150-2D7E-0597E00F7F0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78" name="文本框 51">
            <a:extLst>
              <a:ext uri="{FF2B5EF4-FFF2-40B4-BE49-F238E27FC236}">
                <a16:creationId xmlns:a16="http://schemas.microsoft.com/office/drawing/2014/main" id="{16254284-C706-B1E2-7D75-4DD6052DE46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4350AC-B774-195A-4909-64FCD6F2F9AA}"/>
              </a:ext>
            </a:extLst>
          </p:cNvPr>
          <p:cNvSpPr txBox="1"/>
          <p:nvPr/>
        </p:nvSpPr>
        <p:spPr>
          <a:xfrm>
            <a:off x="2176996" y="555194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Core</a:t>
            </a:r>
            <a:r>
              <a:rPr kumimoji="1"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kumimoji="1"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矩形: 圆角 1">
            <a:extLst>
              <a:ext uri="{FF2B5EF4-FFF2-40B4-BE49-F238E27FC236}">
                <a16:creationId xmlns:a16="http://schemas.microsoft.com/office/drawing/2014/main" id="{F7FA4CDE-25E9-91D7-EB73-6B753A01F6C1}"/>
              </a:ext>
            </a:extLst>
          </p:cNvPr>
          <p:cNvSpPr/>
          <p:nvPr/>
        </p:nvSpPr>
        <p:spPr>
          <a:xfrm>
            <a:off x="7585521" y="4294047"/>
            <a:ext cx="2317115" cy="834390"/>
          </a:xfrm>
          <a:prstGeom prst="roundRect">
            <a:avLst/>
          </a:prstGeom>
          <a:solidFill>
            <a:srgbClr val="B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TTS &amp; Virtual image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矩形: 圆角 1">
            <a:extLst>
              <a:ext uri="{FF2B5EF4-FFF2-40B4-BE49-F238E27FC236}">
                <a16:creationId xmlns:a16="http://schemas.microsoft.com/office/drawing/2014/main" id="{8A9D1BDF-57C2-D938-C2A1-AC31BC377279}"/>
              </a:ext>
            </a:extLst>
          </p:cNvPr>
          <p:cNvSpPr/>
          <p:nvPr/>
        </p:nvSpPr>
        <p:spPr>
          <a:xfrm>
            <a:off x="7531527" y="2515973"/>
            <a:ext cx="2317115" cy="834390"/>
          </a:xfrm>
          <a:prstGeom prst="roundRect">
            <a:avLst/>
          </a:prstGeom>
          <a:solidFill>
            <a:srgbClr val="B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Generated Response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5" name="直接箭头连接符 38">
            <a:extLst>
              <a:ext uri="{FF2B5EF4-FFF2-40B4-BE49-F238E27FC236}">
                <a16:creationId xmlns:a16="http://schemas.microsoft.com/office/drawing/2014/main" id="{CDAA4AD5-E5FB-5AC3-CC28-BE95C854178C}"/>
              </a:ext>
            </a:extLst>
          </p:cNvPr>
          <p:cNvCxnSpPr>
            <a:cxnSpLocks/>
          </p:cNvCxnSpPr>
          <p:nvPr/>
        </p:nvCxnSpPr>
        <p:spPr>
          <a:xfrm>
            <a:off x="8744079" y="3494379"/>
            <a:ext cx="0" cy="726119"/>
          </a:xfrm>
          <a:prstGeom prst="straightConnector1">
            <a:avLst/>
          </a:prstGeom>
          <a:solidFill>
            <a:schemeClr val="tx1"/>
          </a:solidFill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C29C6B9-890D-7C47-016F-7F57D1EF9ED1}"/>
              </a:ext>
            </a:extLst>
          </p:cNvPr>
          <p:cNvSpPr txBox="1"/>
          <p:nvPr/>
        </p:nvSpPr>
        <p:spPr>
          <a:xfrm>
            <a:off x="5843588" y="1300163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TTS toolkit: </a:t>
            </a:r>
            <a:r>
              <a:rPr kumimoji="1" lang="en-US" altLang="zh-CN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kan-bayashi_ljspeech_vits</a:t>
            </a:r>
            <a:endParaRPr kumimoji="1"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515DBC-BE68-A88A-4F84-BCF9D4C90C5A}"/>
              </a:ext>
            </a:extLst>
          </p:cNvPr>
          <p:cNvSpPr txBox="1"/>
          <p:nvPr/>
        </p:nvSpPr>
        <p:spPr>
          <a:xfrm>
            <a:off x="5843588" y="1667538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Virtual image toolkit:</a:t>
            </a:r>
            <a:r>
              <a:rPr kumimoji="1"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zh-CN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Vtube</a:t>
            </a:r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 Studio</a:t>
            </a:r>
            <a:endParaRPr kumimoji="1"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直接箭头连接符 37">
            <a:extLst>
              <a:ext uri="{FF2B5EF4-FFF2-40B4-BE49-F238E27FC236}">
                <a16:creationId xmlns:a16="http://schemas.microsoft.com/office/drawing/2014/main" id="{3DB33CEA-68B8-91E5-F514-B8DAE89B51AF}"/>
              </a:ext>
            </a:extLst>
          </p:cNvPr>
          <p:cNvCxnSpPr/>
          <p:nvPr/>
        </p:nvCxnSpPr>
        <p:spPr>
          <a:xfrm>
            <a:off x="6050701" y="3044910"/>
            <a:ext cx="1384300" cy="0"/>
          </a:xfrm>
          <a:prstGeom prst="straightConnector1">
            <a:avLst/>
          </a:prstGeom>
          <a:solidFill>
            <a:schemeClr val="tx1"/>
          </a:solidFill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129BF32-9D46-A714-03E5-8820DB105CBA}"/>
              </a:ext>
            </a:extLst>
          </p:cNvPr>
          <p:cNvSpPr txBox="1"/>
          <p:nvPr/>
        </p:nvSpPr>
        <p:spPr>
          <a:xfrm>
            <a:off x="5743996" y="2581995"/>
            <a:ext cx="18326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rPr>
              <a:t>Chat</a:t>
            </a:r>
            <a:r>
              <a: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rPr>
              <a:t>Dialogue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  <a:ea typeface="黑体" panose="02010609060101010101" charset="-122"/>
            </a:endParaRPr>
          </a:p>
        </p:txBody>
      </p:sp>
      <p:cxnSp>
        <p:nvCxnSpPr>
          <p:cNvPr id="13" name="直接箭头连接符 37">
            <a:extLst>
              <a:ext uri="{FF2B5EF4-FFF2-40B4-BE49-F238E27FC236}">
                <a16:creationId xmlns:a16="http://schemas.microsoft.com/office/drawing/2014/main" id="{5ACDA5DC-A425-5EC8-3640-98F9E2E1AAA1}"/>
              </a:ext>
            </a:extLst>
          </p:cNvPr>
          <p:cNvCxnSpPr/>
          <p:nvPr/>
        </p:nvCxnSpPr>
        <p:spPr>
          <a:xfrm>
            <a:off x="6005622" y="4884707"/>
            <a:ext cx="1384300" cy="0"/>
          </a:xfrm>
          <a:prstGeom prst="straightConnector1">
            <a:avLst/>
          </a:prstGeom>
          <a:solidFill>
            <a:schemeClr val="tx1"/>
          </a:solidFill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DD32D6E-E57A-588B-4905-E463666C9F38}"/>
              </a:ext>
            </a:extLst>
          </p:cNvPr>
          <p:cNvSpPr txBox="1"/>
          <p:nvPr/>
        </p:nvSpPr>
        <p:spPr>
          <a:xfrm>
            <a:off x="5698917" y="442179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rPr>
              <a:t>User Preference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  <a:ea typeface="黑体" panose="02010609060101010101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11C5E9-907D-A1D2-2DCB-854A3B1B36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435" y="1213218"/>
            <a:ext cx="4677367" cy="413788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0F47DBA-8912-7E57-0E89-CF13B37494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54223" y="1394963"/>
            <a:ext cx="1270000" cy="5588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1E405B5-EBF5-5923-ACA2-A809D64CB8B2}"/>
              </a:ext>
            </a:extLst>
          </p:cNvPr>
          <p:cNvSpPr txBox="1"/>
          <p:nvPr/>
        </p:nvSpPr>
        <p:spPr>
          <a:xfrm>
            <a:off x="6291914" y="312504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rPr>
              <a:t>Scoring</a:t>
            </a:r>
            <a:endParaRPr lang="zh-CN" altLang="en-US" dirty="0">
              <a:solidFill>
                <a:schemeClr val="bg1"/>
              </a:solidFill>
              <a:latin typeface="Century Gothic" panose="020B0502020202020204" pitchFamily="34" charset="0"/>
              <a:ea typeface="黑体" panose="02010609060101010101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BA0BAAE-D389-3FE6-2290-00CDEA836F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45236" y="2245553"/>
            <a:ext cx="1665293" cy="16586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78C5393-DDB5-E282-7F0B-B583DB1DDC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09267" y="4095567"/>
            <a:ext cx="1344348" cy="16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55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">
            <a:extLst>
              <a:ext uri="{FF2B5EF4-FFF2-40B4-BE49-F238E27FC236}">
                <a16:creationId xmlns:a16="http://schemas.microsoft.com/office/drawing/2014/main" id="{2276B3A6-C35F-1877-01FD-59600B1E8CCF}"/>
              </a:ext>
            </a:extLst>
          </p:cNvPr>
          <p:cNvSpPr/>
          <p:nvPr/>
        </p:nvSpPr>
        <p:spPr>
          <a:xfrm>
            <a:off x="10193619" y="1382017"/>
            <a:ext cx="985660" cy="4093965"/>
          </a:xfrm>
          <a:prstGeom prst="roundRect">
            <a:avLst>
              <a:gd name="adj" fmla="val 0"/>
            </a:avLst>
          </a:prstGeom>
          <a:solidFill>
            <a:srgbClr val="B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Implementation | </a:t>
            </a:r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Recovery Guidance and Report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矩形 37">
            <a:extLst>
              <a:ext uri="{FF2B5EF4-FFF2-40B4-BE49-F238E27FC236}">
                <a16:creationId xmlns:a16="http://schemas.microsoft.com/office/drawing/2014/main" id="{679D92D5-45A7-1805-3D92-2BD80F3B17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5" name="三角形 38">
            <a:extLst>
              <a:ext uri="{FF2B5EF4-FFF2-40B4-BE49-F238E27FC236}">
                <a16:creationId xmlns:a16="http://schemas.microsoft.com/office/drawing/2014/main" id="{B0139BF3-4BDA-D8FF-895C-51103CFDD1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6" name="矩形 39">
            <a:extLst>
              <a:ext uri="{FF2B5EF4-FFF2-40B4-BE49-F238E27FC236}">
                <a16:creationId xmlns:a16="http://schemas.microsoft.com/office/drawing/2014/main" id="{83C13D37-9B71-BD22-C7C6-3856347E9E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三角形 40">
            <a:extLst>
              <a:ext uri="{FF2B5EF4-FFF2-40B4-BE49-F238E27FC236}">
                <a16:creationId xmlns:a16="http://schemas.microsoft.com/office/drawing/2014/main" id="{7DAEF673-A936-2EDF-382E-327CFBA2A23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8" name="矩形 41">
            <a:extLst>
              <a:ext uri="{FF2B5EF4-FFF2-40B4-BE49-F238E27FC236}">
                <a16:creationId xmlns:a16="http://schemas.microsoft.com/office/drawing/2014/main" id="{6045F27E-6430-79F5-5BE8-1F8C361DAD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9" name="三角形 42">
            <a:extLst>
              <a:ext uri="{FF2B5EF4-FFF2-40B4-BE49-F238E27FC236}">
                <a16:creationId xmlns:a16="http://schemas.microsoft.com/office/drawing/2014/main" id="{349733D3-8245-4E74-DD0B-A04C17AC91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0" name="矩形 43">
            <a:extLst>
              <a:ext uri="{FF2B5EF4-FFF2-40B4-BE49-F238E27FC236}">
                <a16:creationId xmlns:a16="http://schemas.microsoft.com/office/drawing/2014/main" id="{AB8A97DB-AE96-FBDA-F38F-A1C99D3648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1" name="三角形 44">
            <a:extLst>
              <a:ext uri="{FF2B5EF4-FFF2-40B4-BE49-F238E27FC236}">
                <a16:creationId xmlns:a16="http://schemas.microsoft.com/office/drawing/2014/main" id="{F8051D3C-DA05-E293-413B-7AB96D1DB8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2" name="三角形 45">
            <a:extLst>
              <a:ext uri="{FF2B5EF4-FFF2-40B4-BE49-F238E27FC236}">
                <a16:creationId xmlns:a16="http://schemas.microsoft.com/office/drawing/2014/main" id="{CC1BDF71-6E1F-8A60-7147-4DD60F9B89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3" name="三角形 46">
            <a:extLst>
              <a:ext uri="{FF2B5EF4-FFF2-40B4-BE49-F238E27FC236}">
                <a16:creationId xmlns:a16="http://schemas.microsoft.com/office/drawing/2014/main" id="{4B5E3909-67E2-AA45-3648-C854174381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4" name="三角形 47">
            <a:extLst>
              <a:ext uri="{FF2B5EF4-FFF2-40B4-BE49-F238E27FC236}">
                <a16:creationId xmlns:a16="http://schemas.microsoft.com/office/drawing/2014/main" id="{D72EA8D7-8432-DDBE-DBC0-FA55EF3D0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29221867-856A-EC2C-BE9B-5A0DDA774FF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011E65D7-FB88-BBAA-17CE-A90B39B92F3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32734E2F-ED6C-5150-2D7E-0597E00F7F0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78" name="文本框 51">
            <a:extLst>
              <a:ext uri="{FF2B5EF4-FFF2-40B4-BE49-F238E27FC236}">
                <a16:creationId xmlns:a16="http://schemas.microsoft.com/office/drawing/2014/main" id="{16254284-C706-B1E2-7D75-4DD6052DE46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CDB5CC-21B6-3F79-42A9-FD648EB3280E}"/>
              </a:ext>
            </a:extLst>
          </p:cNvPr>
          <p:cNvSpPr/>
          <p:nvPr/>
        </p:nvSpPr>
        <p:spPr>
          <a:xfrm>
            <a:off x="10193618" y="3894617"/>
            <a:ext cx="985660" cy="1581365"/>
          </a:xfrm>
          <a:prstGeom prst="rect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724F3D-0F80-1391-6B0D-75DB5DEDC2DD}"/>
              </a:ext>
            </a:extLst>
          </p:cNvPr>
          <p:cNvSpPr txBox="1"/>
          <p:nvPr/>
        </p:nvSpPr>
        <p:spPr>
          <a:xfrm>
            <a:off x="10172273" y="389461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-2</a:t>
            </a:r>
            <a:r>
              <a:rPr kumimoji="1" lang="zh-CN" alt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Point</a:t>
            </a:r>
            <a:endParaRPr kumimoji="1"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5CE0E7-3B41-40FD-5DBB-F7AF352F06F7}"/>
              </a:ext>
            </a:extLst>
          </p:cNvPr>
          <p:cNvSpPr txBox="1"/>
          <p:nvPr/>
        </p:nvSpPr>
        <p:spPr>
          <a:xfrm>
            <a:off x="10193618" y="14026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-4</a:t>
            </a:r>
            <a:r>
              <a:rPr kumimoji="1" lang="zh-CN" alt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Point</a:t>
            </a:r>
            <a:endParaRPr kumimoji="1" lang="zh-CN" alt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2BDA98A-03A6-216C-5356-818AE78A697A}"/>
              </a:ext>
            </a:extLst>
          </p:cNvPr>
          <p:cNvSpPr txBox="1"/>
          <p:nvPr/>
        </p:nvSpPr>
        <p:spPr>
          <a:xfrm>
            <a:off x="9756507" y="5595562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Emotion scoring</a:t>
            </a:r>
            <a:endParaRPr kumimoji="1"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圆角矩形 20">
            <a:extLst>
              <a:ext uri="{FF2B5EF4-FFF2-40B4-BE49-F238E27FC236}">
                <a16:creationId xmlns:a16="http://schemas.microsoft.com/office/drawing/2014/main" id="{86BDF863-378E-84DB-6943-3CEDFAFB733B}"/>
              </a:ext>
            </a:extLst>
          </p:cNvPr>
          <p:cNvSpPr/>
          <p:nvPr/>
        </p:nvSpPr>
        <p:spPr>
          <a:xfrm>
            <a:off x="5404221" y="3999284"/>
            <a:ext cx="4619258" cy="1469098"/>
          </a:xfrm>
          <a:prstGeom prst="roundRect">
            <a:avLst>
              <a:gd name="adj" fmla="val 9610"/>
            </a:avLst>
          </a:prstGeom>
          <a:ln w="34925">
            <a:solidFill>
              <a:srgbClr val="D0213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圆角矩形 20">
            <a:extLst>
              <a:ext uri="{FF2B5EF4-FFF2-40B4-BE49-F238E27FC236}">
                <a16:creationId xmlns:a16="http://schemas.microsoft.com/office/drawing/2014/main" id="{AC4AEE9F-E7C1-CCCD-635C-215B1EAE0327}"/>
              </a:ext>
            </a:extLst>
          </p:cNvPr>
          <p:cNvSpPr/>
          <p:nvPr/>
        </p:nvSpPr>
        <p:spPr>
          <a:xfrm>
            <a:off x="5404221" y="1405313"/>
            <a:ext cx="4619258" cy="2420554"/>
          </a:xfrm>
          <a:prstGeom prst="roundRect">
            <a:avLst>
              <a:gd name="adj" fmla="val 9610"/>
            </a:avLst>
          </a:prstGeom>
          <a:ln w="34925">
            <a:solidFill>
              <a:srgbClr val="D0213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8095B26-D6FD-8697-6F01-9482E19B790A}"/>
              </a:ext>
            </a:extLst>
          </p:cNvPr>
          <p:cNvSpPr txBox="1"/>
          <p:nvPr/>
        </p:nvSpPr>
        <p:spPr>
          <a:xfrm>
            <a:off x="5415665" y="4087502"/>
            <a:ext cx="4692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  Procedural Recovery Guidance:</a:t>
            </a:r>
          </a:p>
          <a:p>
            <a:endParaRPr kumimoji="1" lang="en-US" altLang="zh-CN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Triggered when the point is lower the </a:t>
            </a:r>
            <a:r>
              <a:rPr kumimoji="1"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negative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Adopt </a:t>
            </a:r>
            <a:r>
              <a:rPr kumimoji="1"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professional recovery procedure</a:t>
            </a:r>
            <a:r>
              <a:rPr kumimoji="1"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, including mindfulness training, MBSR exercise…</a:t>
            </a:r>
            <a:endParaRPr kumimoji="1"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9600EA7-73CE-FAFF-10F7-431C0A1D69BF}"/>
              </a:ext>
            </a:extLst>
          </p:cNvPr>
          <p:cNvSpPr txBox="1"/>
          <p:nvPr/>
        </p:nvSpPr>
        <p:spPr>
          <a:xfrm>
            <a:off x="5395998" y="1611054"/>
            <a:ext cx="47025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  Report Generation:</a:t>
            </a:r>
          </a:p>
          <a:p>
            <a:endParaRPr kumimoji="1" lang="en-US" altLang="zh-CN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Triggered when the point is lower the </a:t>
            </a:r>
            <a:r>
              <a:rPr kumimoji="1"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negative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Generate two indicator, </a:t>
            </a:r>
            <a:r>
              <a:rPr kumimoji="1"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Emotional score and Risk Score </a:t>
            </a:r>
            <a:r>
              <a:rPr kumimoji="1"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dialogue and scoring.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Provide </a:t>
            </a:r>
            <a:r>
              <a:rPr kumimoji="1"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professional mental self test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Provide indicator to campus clinic to </a:t>
            </a:r>
            <a:r>
              <a:rPr kumimoji="1"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show students mental situation without privacy issue</a:t>
            </a:r>
          </a:p>
          <a:p>
            <a:endParaRPr kumimoji="1"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6" name="直接箭头连接符 38">
            <a:extLst>
              <a:ext uri="{FF2B5EF4-FFF2-40B4-BE49-F238E27FC236}">
                <a16:creationId xmlns:a16="http://schemas.microsoft.com/office/drawing/2014/main" id="{79DC0005-D60A-7C11-417F-70EB3CBB8D86}"/>
              </a:ext>
            </a:extLst>
          </p:cNvPr>
          <p:cNvCxnSpPr>
            <a:cxnSpLocks/>
          </p:cNvCxnSpPr>
          <p:nvPr/>
        </p:nvCxnSpPr>
        <p:spPr>
          <a:xfrm flipV="1">
            <a:off x="11436281" y="1402626"/>
            <a:ext cx="0" cy="4065756"/>
          </a:xfrm>
          <a:prstGeom prst="straightConnector1">
            <a:avLst/>
          </a:prstGeom>
          <a:solidFill>
            <a:schemeClr val="tx1"/>
          </a:solidFill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51C3C763-EC5E-4839-FDCC-B52F457C0B5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24228"/>
          <a:stretch/>
        </p:blipFill>
        <p:spPr>
          <a:xfrm>
            <a:off x="463436" y="1341958"/>
            <a:ext cx="4665014" cy="275446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AB6DBAB-A900-49CB-F940-FFCA6A0A4AA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24317"/>
          <a:stretch/>
        </p:blipFill>
        <p:spPr>
          <a:xfrm>
            <a:off x="482205" y="4132305"/>
            <a:ext cx="4665014" cy="1343677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87C0BC9-E3EF-5144-2189-F07877804141}"/>
              </a:ext>
            </a:extLst>
          </p:cNvPr>
          <p:cNvSpPr txBox="1"/>
          <p:nvPr/>
        </p:nvSpPr>
        <p:spPr>
          <a:xfrm>
            <a:off x="2087590" y="55440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Core</a:t>
            </a:r>
            <a:r>
              <a:rPr kumimoji="1"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kumimoji="1"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55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Conclusion &amp; Insight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矩形 37">
            <a:extLst>
              <a:ext uri="{FF2B5EF4-FFF2-40B4-BE49-F238E27FC236}">
                <a16:creationId xmlns:a16="http://schemas.microsoft.com/office/drawing/2014/main" id="{679D92D5-45A7-1805-3D92-2BD80F3B17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5" name="三角形 38">
            <a:extLst>
              <a:ext uri="{FF2B5EF4-FFF2-40B4-BE49-F238E27FC236}">
                <a16:creationId xmlns:a16="http://schemas.microsoft.com/office/drawing/2014/main" id="{B0139BF3-4BDA-D8FF-895C-51103CFDD1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6" name="矩形 39">
            <a:extLst>
              <a:ext uri="{FF2B5EF4-FFF2-40B4-BE49-F238E27FC236}">
                <a16:creationId xmlns:a16="http://schemas.microsoft.com/office/drawing/2014/main" id="{83C13D37-9B71-BD22-C7C6-3856347E9E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三角形 40">
            <a:extLst>
              <a:ext uri="{FF2B5EF4-FFF2-40B4-BE49-F238E27FC236}">
                <a16:creationId xmlns:a16="http://schemas.microsoft.com/office/drawing/2014/main" id="{7DAEF673-A936-2EDF-382E-327CFBA2A23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8" name="矩形 41">
            <a:extLst>
              <a:ext uri="{FF2B5EF4-FFF2-40B4-BE49-F238E27FC236}">
                <a16:creationId xmlns:a16="http://schemas.microsoft.com/office/drawing/2014/main" id="{6045F27E-6430-79F5-5BE8-1F8C361DAD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9" name="三角形 42">
            <a:extLst>
              <a:ext uri="{FF2B5EF4-FFF2-40B4-BE49-F238E27FC236}">
                <a16:creationId xmlns:a16="http://schemas.microsoft.com/office/drawing/2014/main" id="{349733D3-8245-4E74-DD0B-A04C17AC91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0" name="矩形 43">
            <a:extLst>
              <a:ext uri="{FF2B5EF4-FFF2-40B4-BE49-F238E27FC236}">
                <a16:creationId xmlns:a16="http://schemas.microsoft.com/office/drawing/2014/main" id="{AB8A97DB-AE96-FBDA-F38F-A1C99D3648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1" name="三角形 44">
            <a:extLst>
              <a:ext uri="{FF2B5EF4-FFF2-40B4-BE49-F238E27FC236}">
                <a16:creationId xmlns:a16="http://schemas.microsoft.com/office/drawing/2014/main" id="{F8051D3C-DA05-E293-413B-7AB96D1DB8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2" name="三角形 45">
            <a:extLst>
              <a:ext uri="{FF2B5EF4-FFF2-40B4-BE49-F238E27FC236}">
                <a16:creationId xmlns:a16="http://schemas.microsoft.com/office/drawing/2014/main" id="{CC1BDF71-6E1F-8A60-7147-4DD60F9B89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3" name="三角形 46">
            <a:extLst>
              <a:ext uri="{FF2B5EF4-FFF2-40B4-BE49-F238E27FC236}">
                <a16:creationId xmlns:a16="http://schemas.microsoft.com/office/drawing/2014/main" id="{4B5E3909-67E2-AA45-3648-C854174381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4" name="三角形 47">
            <a:extLst>
              <a:ext uri="{FF2B5EF4-FFF2-40B4-BE49-F238E27FC236}">
                <a16:creationId xmlns:a16="http://schemas.microsoft.com/office/drawing/2014/main" id="{D72EA8D7-8432-DDBE-DBC0-FA55EF3D0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29221867-856A-EC2C-BE9B-5A0DDA774FF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011E65D7-FB88-BBAA-17CE-A90B39B92F3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32734E2F-ED6C-5150-2D7E-0597E00F7F0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78" name="文本框 51">
            <a:extLst>
              <a:ext uri="{FF2B5EF4-FFF2-40B4-BE49-F238E27FC236}">
                <a16:creationId xmlns:a16="http://schemas.microsoft.com/office/drawing/2014/main" id="{16254284-C706-B1E2-7D75-4DD6052DE46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6" name="圆角矩形 20">
            <a:extLst>
              <a:ext uri="{FF2B5EF4-FFF2-40B4-BE49-F238E27FC236}">
                <a16:creationId xmlns:a16="http://schemas.microsoft.com/office/drawing/2014/main" id="{E3E6A100-57E1-9D73-088C-3592BA6C6B7C}"/>
              </a:ext>
            </a:extLst>
          </p:cNvPr>
          <p:cNvSpPr/>
          <p:nvPr/>
        </p:nvSpPr>
        <p:spPr>
          <a:xfrm>
            <a:off x="409580" y="1209397"/>
            <a:ext cx="11372840" cy="2219603"/>
          </a:xfrm>
          <a:prstGeom prst="roundRect">
            <a:avLst>
              <a:gd name="adj" fmla="val 9610"/>
            </a:avLst>
          </a:prstGeom>
          <a:ln w="34925">
            <a:solidFill>
              <a:srgbClr val="D0213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E53D05-C5EF-6064-F646-9E0B9C0C10F0}"/>
              </a:ext>
            </a:extLst>
          </p:cNvPr>
          <p:cNvSpPr txBox="1"/>
          <p:nvPr/>
        </p:nvSpPr>
        <p:spPr>
          <a:xfrm>
            <a:off x="573354" y="1334418"/>
            <a:ext cx="653353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Application scenarios:</a:t>
            </a:r>
          </a:p>
          <a:p>
            <a:pPr algn="l"/>
            <a:endParaRPr lang="en-US" altLang="zh-CN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Embedded into </a:t>
            </a:r>
            <a:r>
              <a:rPr lang="en-US" altLang="zh-CN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Wechat</a:t>
            </a: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applet that CUHKSZ students frequently used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Developed together with inquiry robot located in campus clinic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Work together with </a:t>
            </a:r>
            <a:r>
              <a:rPr lang="en" altLang="zh-CN" sz="140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Campus Psychological Counseling Room</a:t>
            </a:r>
            <a:r>
              <a:rPr lang="en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provide companion when the assistance is not available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l"/>
            <a:endParaRPr lang="en-US" altLang="zh-CN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B500F2-A477-1742-1245-13012827DF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9515" y="1506026"/>
            <a:ext cx="1059309" cy="18272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0BA489-6C2F-F6FB-4173-CFF87825304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90405" y="1549723"/>
            <a:ext cx="2133600" cy="1739900"/>
          </a:xfrm>
          <a:prstGeom prst="rect">
            <a:avLst/>
          </a:prstGeom>
        </p:spPr>
      </p:pic>
      <p:sp>
        <p:nvSpPr>
          <p:cNvPr id="14" name="圆角矩形 20">
            <a:extLst>
              <a:ext uri="{FF2B5EF4-FFF2-40B4-BE49-F238E27FC236}">
                <a16:creationId xmlns:a16="http://schemas.microsoft.com/office/drawing/2014/main" id="{5328B8AB-5246-8CE4-5789-69101029ABB9}"/>
              </a:ext>
            </a:extLst>
          </p:cNvPr>
          <p:cNvSpPr/>
          <p:nvPr/>
        </p:nvSpPr>
        <p:spPr>
          <a:xfrm>
            <a:off x="409581" y="3873455"/>
            <a:ext cx="7067852" cy="2219603"/>
          </a:xfrm>
          <a:prstGeom prst="roundRect">
            <a:avLst>
              <a:gd name="adj" fmla="val 9610"/>
            </a:avLst>
          </a:prstGeom>
          <a:ln w="34925">
            <a:solidFill>
              <a:srgbClr val="D0213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E2CD12-FEE9-0425-C023-047495DAACD3}"/>
              </a:ext>
            </a:extLst>
          </p:cNvPr>
          <p:cNvSpPr txBox="1"/>
          <p:nvPr/>
        </p:nvSpPr>
        <p:spPr>
          <a:xfrm>
            <a:off x="573354" y="4075177"/>
            <a:ext cx="6904078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Creativity: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the app takes into account the user's mood, preferences, and feelings to provide customized advice and suggestions. (Research gap)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Forerunner to combine AI and mental therapy. </a:t>
            </a:r>
            <a:r>
              <a:rPr lang="en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Provide insight.</a:t>
            </a:r>
            <a:endParaRPr lang="en" altLang="zh-CN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Practicality: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Functionally worked!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User feedback experiment has been running, elaborated in report</a:t>
            </a:r>
          </a:p>
        </p:txBody>
      </p:sp>
      <p:sp>
        <p:nvSpPr>
          <p:cNvPr id="27" name="矩形: 圆角 1">
            <a:extLst>
              <a:ext uri="{FF2B5EF4-FFF2-40B4-BE49-F238E27FC236}">
                <a16:creationId xmlns:a16="http://schemas.microsoft.com/office/drawing/2014/main" id="{83224BD5-7E5B-E7F8-7708-A8ADDA02A11F}"/>
              </a:ext>
            </a:extLst>
          </p:cNvPr>
          <p:cNvSpPr/>
          <p:nvPr/>
        </p:nvSpPr>
        <p:spPr>
          <a:xfrm>
            <a:off x="8021973" y="3831712"/>
            <a:ext cx="3760446" cy="2261346"/>
          </a:xfrm>
          <a:prstGeom prst="roundRect">
            <a:avLst/>
          </a:prstGeom>
          <a:solidFill>
            <a:srgbClr val="B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altLang="zh-CN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Behave rationally</a:t>
            </a:r>
            <a:r>
              <a: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&amp; considerably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Work with professional people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Lots of work to upgrade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Make users happy!</a:t>
            </a:r>
          </a:p>
          <a:p>
            <a:pPr algn="ctr"/>
            <a:endParaRPr lang="en-US" altLang="zh-CN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48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249472" cy="83081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Agenda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ED5779DF-90D6-DE41-4F80-BF83B48C3315}"/>
              </a:ext>
            </a:extLst>
          </p:cNvPr>
          <p:cNvSpPr txBox="1"/>
          <p:nvPr/>
        </p:nvSpPr>
        <p:spPr>
          <a:xfrm>
            <a:off x="1777107" y="3484011"/>
            <a:ext cx="1369596" cy="1240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CONTENTS</a:t>
            </a:r>
            <a:endParaRPr lang="zh-CN" altLang="en-US" sz="11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algn="l"/>
            <a:endParaRPr lang="en-US" altLang="zh-CN" sz="14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863BF1F-5E98-D478-832C-32D2673B8B48}"/>
              </a:ext>
            </a:extLst>
          </p:cNvPr>
          <p:cNvSpPr/>
          <p:nvPr/>
        </p:nvSpPr>
        <p:spPr>
          <a:xfrm>
            <a:off x="1029564" y="2631715"/>
            <a:ext cx="4667280" cy="843453"/>
          </a:xfrm>
          <a:prstGeom prst="roundRect">
            <a:avLst>
              <a:gd name="adj" fmla="val 0"/>
            </a:avLst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B754B84D-D066-A0EA-88A6-6FF48231EB36}"/>
              </a:ext>
            </a:extLst>
          </p:cNvPr>
          <p:cNvSpPr txBox="1"/>
          <p:nvPr/>
        </p:nvSpPr>
        <p:spPr>
          <a:xfrm>
            <a:off x="1039155" y="2770107"/>
            <a:ext cx="691449" cy="8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11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标题 4">
            <a:extLst>
              <a:ext uri="{FF2B5EF4-FFF2-40B4-BE49-F238E27FC236}">
                <a16:creationId xmlns:a16="http://schemas.microsoft.com/office/drawing/2014/main" id="{FA09520A-4650-57A3-FBE5-75921FFFCB06}"/>
              </a:ext>
            </a:extLst>
          </p:cNvPr>
          <p:cNvSpPr txBox="1"/>
          <p:nvPr/>
        </p:nvSpPr>
        <p:spPr>
          <a:xfrm>
            <a:off x="1683930" y="2673022"/>
            <a:ext cx="4321556" cy="830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Background &amp; Intro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C328C015-AE35-CD5D-3A10-ED65ECB975BB}"/>
              </a:ext>
            </a:extLst>
          </p:cNvPr>
          <p:cNvSpPr/>
          <p:nvPr/>
        </p:nvSpPr>
        <p:spPr>
          <a:xfrm>
            <a:off x="1029564" y="3579632"/>
            <a:ext cx="4667280" cy="843453"/>
          </a:xfrm>
          <a:prstGeom prst="roundRect">
            <a:avLst>
              <a:gd name="adj" fmla="val 0"/>
            </a:avLst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6" name="标题 4">
            <a:extLst>
              <a:ext uri="{FF2B5EF4-FFF2-40B4-BE49-F238E27FC236}">
                <a16:creationId xmlns:a16="http://schemas.microsoft.com/office/drawing/2014/main" id="{297155CF-938C-89FA-35E3-0C28271358A2}"/>
              </a:ext>
            </a:extLst>
          </p:cNvPr>
          <p:cNvSpPr txBox="1"/>
          <p:nvPr/>
        </p:nvSpPr>
        <p:spPr>
          <a:xfrm>
            <a:off x="1029563" y="3730879"/>
            <a:ext cx="691449" cy="8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11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标题 4">
            <a:extLst>
              <a:ext uri="{FF2B5EF4-FFF2-40B4-BE49-F238E27FC236}">
                <a16:creationId xmlns:a16="http://schemas.microsoft.com/office/drawing/2014/main" id="{AE544C5A-42A4-C90A-A8DF-9B1485230481}"/>
              </a:ext>
            </a:extLst>
          </p:cNvPr>
          <p:cNvSpPr txBox="1"/>
          <p:nvPr/>
        </p:nvSpPr>
        <p:spPr>
          <a:xfrm>
            <a:off x="1683930" y="3611188"/>
            <a:ext cx="4321556" cy="830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Demo demonstration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CF3349B-8ADE-083D-D8BD-B69F6D1667FA}"/>
              </a:ext>
            </a:extLst>
          </p:cNvPr>
          <p:cNvSpPr/>
          <p:nvPr/>
        </p:nvSpPr>
        <p:spPr>
          <a:xfrm>
            <a:off x="6733410" y="2652935"/>
            <a:ext cx="4667280" cy="843453"/>
          </a:xfrm>
          <a:prstGeom prst="roundRect">
            <a:avLst>
              <a:gd name="adj" fmla="val 0"/>
            </a:avLst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19" name="标题 4">
            <a:extLst>
              <a:ext uri="{FF2B5EF4-FFF2-40B4-BE49-F238E27FC236}">
                <a16:creationId xmlns:a16="http://schemas.microsoft.com/office/drawing/2014/main" id="{CEC62BB4-3AC6-8E15-4F6E-97476435DEEF}"/>
              </a:ext>
            </a:extLst>
          </p:cNvPr>
          <p:cNvSpPr txBox="1"/>
          <p:nvPr/>
        </p:nvSpPr>
        <p:spPr>
          <a:xfrm>
            <a:off x="6733409" y="2771536"/>
            <a:ext cx="691449" cy="8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3</a:t>
            </a:r>
            <a:endParaRPr lang="zh-CN" altLang="en-US" sz="11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标题 4">
            <a:extLst>
              <a:ext uri="{FF2B5EF4-FFF2-40B4-BE49-F238E27FC236}">
                <a16:creationId xmlns:a16="http://schemas.microsoft.com/office/drawing/2014/main" id="{25D01679-19D7-12DE-8A77-7CF3E6C302B0}"/>
              </a:ext>
            </a:extLst>
          </p:cNvPr>
          <p:cNvSpPr txBox="1"/>
          <p:nvPr/>
        </p:nvSpPr>
        <p:spPr>
          <a:xfrm>
            <a:off x="7387776" y="2674741"/>
            <a:ext cx="4321556" cy="830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Implementation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32C928E-9D13-4EF6-65B9-707CCCBAF12B}"/>
              </a:ext>
            </a:extLst>
          </p:cNvPr>
          <p:cNvSpPr/>
          <p:nvPr/>
        </p:nvSpPr>
        <p:spPr>
          <a:xfrm>
            <a:off x="6733410" y="3600852"/>
            <a:ext cx="4667280" cy="843453"/>
          </a:xfrm>
          <a:prstGeom prst="roundRect">
            <a:avLst>
              <a:gd name="adj" fmla="val 0"/>
            </a:avLst>
          </a:prstGeom>
          <a:solidFill>
            <a:srgbClr val="C1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22" name="标题 4">
            <a:extLst>
              <a:ext uri="{FF2B5EF4-FFF2-40B4-BE49-F238E27FC236}">
                <a16:creationId xmlns:a16="http://schemas.microsoft.com/office/drawing/2014/main" id="{C50C4B6C-CD45-36D5-B442-D2E254E14E3B}"/>
              </a:ext>
            </a:extLst>
          </p:cNvPr>
          <p:cNvSpPr txBox="1"/>
          <p:nvPr/>
        </p:nvSpPr>
        <p:spPr>
          <a:xfrm>
            <a:off x="6733409" y="3703331"/>
            <a:ext cx="691449" cy="873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</a:t>
            </a:r>
            <a:endParaRPr lang="zh-CN" altLang="en-US" sz="11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endParaRPr lang="en-US" altLang="zh-CN" sz="14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标题 4">
            <a:extLst>
              <a:ext uri="{FF2B5EF4-FFF2-40B4-BE49-F238E27FC236}">
                <a16:creationId xmlns:a16="http://schemas.microsoft.com/office/drawing/2014/main" id="{F14E7FEA-6E6D-0136-6894-4B4514FAFB45}"/>
              </a:ext>
            </a:extLst>
          </p:cNvPr>
          <p:cNvSpPr txBox="1"/>
          <p:nvPr/>
        </p:nvSpPr>
        <p:spPr>
          <a:xfrm>
            <a:off x="7387776" y="3612906"/>
            <a:ext cx="4321556" cy="830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Insight &amp; Conclusion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矩形 37">
            <a:extLst>
              <a:ext uri="{FF2B5EF4-FFF2-40B4-BE49-F238E27FC236}">
                <a16:creationId xmlns:a16="http://schemas.microsoft.com/office/drawing/2014/main" id="{EDA8DFF3-BF0E-02D2-005F-176025B3E5C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41" name="三角形 38">
            <a:extLst>
              <a:ext uri="{FF2B5EF4-FFF2-40B4-BE49-F238E27FC236}">
                <a16:creationId xmlns:a16="http://schemas.microsoft.com/office/drawing/2014/main" id="{533C7E45-2483-6571-E0E6-87F68ED050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42" name="矩形 39">
            <a:extLst>
              <a:ext uri="{FF2B5EF4-FFF2-40B4-BE49-F238E27FC236}">
                <a16:creationId xmlns:a16="http://schemas.microsoft.com/office/drawing/2014/main" id="{020446F7-C65B-6D54-658A-6C79FE9A11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BF02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三角形 40">
            <a:extLst>
              <a:ext uri="{FF2B5EF4-FFF2-40B4-BE49-F238E27FC236}">
                <a16:creationId xmlns:a16="http://schemas.microsoft.com/office/drawing/2014/main" id="{008C35F5-1AD1-CB1F-750A-54D58D957F4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BF02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44" name="矩形 41">
            <a:extLst>
              <a:ext uri="{FF2B5EF4-FFF2-40B4-BE49-F238E27FC236}">
                <a16:creationId xmlns:a16="http://schemas.microsoft.com/office/drawing/2014/main" id="{E23A4743-DFE8-31E6-865C-24833F4C25E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45" name="三角形 42">
            <a:extLst>
              <a:ext uri="{FF2B5EF4-FFF2-40B4-BE49-F238E27FC236}">
                <a16:creationId xmlns:a16="http://schemas.microsoft.com/office/drawing/2014/main" id="{504C2FA6-CD01-89C4-2670-FF7D64BFA8C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46" name="矩形 43">
            <a:extLst>
              <a:ext uri="{FF2B5EF4-FFF2-40B4-BE49-F238E27FC236}">
                <a16:creationId xmlns:a16="http://schemas.microsoft.com/office/drawing/2014/main" id="{968E87D2-87B1-1770-B829-6D59096E8DD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47" name="三角形 44">
            <a:extLst>
              <a:ext uri="{FF2B5EF4-FFF2-40B4-BE49-F238E27FC236}">
                <a16:creationId xmlns:a16="http://schemas.microsoft.com/office/drawing/2014/main" id="{A2722558-1E0C-752F-0A95-C77FBA6D8C6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48" name="三角形 45">
            <a:extLst>
              <a:ext uri="{FF2B5EF4-FFF2-40B4-BE49-F238E27FC236}">
                <a16:creationId xmlns:a16="http://schemas.microsoft.com/office/drawing/2014/main" id="{747E17FC-8F3B-4F02-31A3-42B1C20EE7C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49" name="三角形 46">
            <a:extLst>
              <a:ext uri="{FF2B5EF4-FFF2-40B4-BE49-F238E27FC236}">
                <a16:creationId xmlns:a16="http://schemas.microsoft.com/office/drawing/2014/main" id="{6A79E874-0C54-6046-24C4-E1FEB244CE5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50" name="三角形 47">
            <a:extLst>
              <a:ext uri="{FF2B5EF4-FFF2-40B4-BE49-F238E27FC236}">
                <a16:creationId xmlns:a16="http://schemas.microsoft.com/office/drawing/2014/main" id="{15BC8E1E-3FB3-1418-0D9A-42B81D55661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51" name="文本框 48">
            <a:extLst>
              <a:ext uri="{FF2B5EF4-FFF2-40B4-BE49-F238E27FC236}">
                <a16:creationId xmlns:a16="http://schemas.microsoft.com/office/drawing/2014/main" id="{5D61B1E7-E5EA-D983-F3FA-A6F9A0A75F2E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52" name="文本框 49">
            <a:extLst>
              <a:ext uri="{FF2B5EF4-FFF2-40B4-BE49-F238E27FC236}">
                <a16:creationId xmlns:a16="http://schemas.microsoft.com/office/drawing/2014/main" id="{99715BF5-917F-6499-F400-0CC8BBA0161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53" name="文本框 50">
            <a:extLst>
              <a:ext uri="{FF2B5EF4-FFF2-40B4-BE49-F238E27FC236}">
                <a16:creationId xmlns:a16="http://schemas.microsoft.com/office/drawing/2014/main" id="{8C2CF83E-EA26-7D56-3258-039B98D2388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54" name="文本框 51">
            <a:extLst>
              <a:ext uri="{FF2B5EF4-FFF2-40B4-BE49-F238E27FC236}">
                <a16:creationId xmlns:a16="http://schemas.microsoft.com/office/drawing/2014/main" id="{088EBD64-E16E-8D6D-0EFB-C717A110CA3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335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44DA7686-446F-BE1F-C16E-C19C8CCA347E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8207" y="3072048"/>
            <a:ext cx="4425315" cy="16992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8207" y="4916705"/>
            <a:ext cx="4425315" cy="1433830"/>
          </a:xfrm>
          <a:prstGeom prst="rect">
            <a:avLst/>
          </a:prstGeom>
        </p:spPr>
      </p:pic>
      <p:graphicFrame>
        <p:nvGraphicFramePr>
          <p:cNvPr id="2" name="表格 -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4541410"/>
              </p:ext>
            </p:extLst>
          </p:nvPr>
        </p:nvGraphicFramePr>
        <p:xfrm>
          <a:off x="6200140" y="3064565"/>
          <a:ext cx="5733415" cy="117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5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5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40">
                <a:tc gridSpan="4"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Kaiti SC Bold" panose="02010600040101010101" charset="-122"/>
                        </a:rPr>
                        <a:t>Unit</a:t>
                      </a:r>
                      <a:r>
                        <a:rPr lang="zh-CN" altLang="en-US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Kaiti SC Bold" panose="02010600040101010101" charset="-122"/>
                        </a:rPr>
                        <a:t>：</a:t>
                      </a: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Kaiti SC Bold" panose="02010600040101010101" charset="-122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" altLang="zh-CN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The 2020 adolescent sample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 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Healthy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" altLang="zh-CN" sz="14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Mild Dep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Major Dep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Kaiti SC Bold" panose="02010600040101010101" charset="-122"/>
                        </a:rPr>
                        <a:t>Percentage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Kaiti SC Bold" panose="02010600040101010101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75.4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17.2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7.4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50"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" altLang="zh-CN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Table 1 Detection rate of depression</a:t>
                      </a:r>
                      <a:endParaRPr lang="zh-CN" altLang="en-US" sz="9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Kaiti SC Bold" panose="02010600040101010101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8164982"/>
              </p:ext>
            </p:extLst>
          </p:nvPr>
        </p:nvGraphicFramePr>
        <p:xfrm>
          <a:off x="6200140" y="4364908"/>
          <a:ext cx="5734685" cy="191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7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840">
                <a:tc gridSpan="6"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Kaiti SC Bold" panose="02010600040101010101" charset="-122"/>
                        </a:rPr>
                        <a:t>Unit</a:t>
                      </a:r>
                      <a:r>
                        <a:rPr lang="zh-CN" altLang="en-US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Kaiti SC Bold" panose="02010600040101010101" charset="-122"/>
                        </a:rPr>
                        <a:t>：</a:t>
                      </a: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Kaiti SC Bold" panose="02010600040101010101" charset="-122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" altLang="zh-CN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Sample of college students in Shenzhen</a:t>
                      </a:r>
                      <a:endParaRPr lang="zh-CN" altLang="en-US" sz="11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" altLang="zh-CN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Consider suicide</a:t>
                      </a:r>
                      <a:endParaRPr lang="zh-CN" altLang="en-US" sz="11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" altLang="zh-CN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Made a suicide plan</a:t>
                      </a:r>
                      <a:endParaRPr lang="zh-CN" altLang="en-US" sz="11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" altLang="zh-CN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Take steps to attempt suicide</a:t>
                      </a:r>
                      <a:endParaRPr lang="zh-CN" altLang="en-US" sz="11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Living is meaningless</a:t>
                      </a:r>
                      <a:endParaRPr lang="zh-CN" altLang="en-US" sz="11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" altLang="zh-CN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overpressure</a:t>
                      </a:r>
                      <a:endParaRPr lang="zh-CN" altLang="en-US" sz="11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Percentage</a:t>
                      </a:r>
                      <a:endParaRPr lang="zh-CN" altLang="en-US" sz="11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宋体" charset="0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12.1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6.6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2.2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27.5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100" b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  <a:ea typeface="Kaiti SC Bold" panose="02010600040101010101" charset="-122"/>
                          <a:cs typeface="宋体" charset="0"/>
                        </a:rPr>
                        <a:t>24.4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45">
                <a:tc grid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" altLang="zh-CN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Table 2 Results of psychological surveys of college students in Shenzhen</a:t>
                      </a:r>
                      <a:endParaRPr lang="zh-CN" altLang="en-US" sz="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  <a:ea typeface="Kaiti SC Bold" panose="02010600040101010101" charset="-122"/>
                        <a:cs typeface="Kaiti SC Bold" panose="02010600040101010101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8A8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内容占位符 10"/>
          <p:cNvSpPr>
            <a:spLocks noGrp="1"/>
          </p:cNvSpPr>
          <p:nvPr>
            <p:ph idx="4294967295"/>
          </p:nvPr>
        </p:nvSpPr>
        <p:spPr>
          <a:xfrm>
            <a:off x="360998" y="938628"/>
            <a:ext cx="11572557" cy="30657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altLang="zh-CN" sz="20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Mental Health Situation: </a:t>
            </a:r>
            <a:r>
              <a:rPr lang="en" altLang="zh-CN" sz="16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240 million people </a:t>
            </a:r>
            <a:r>
              <a:rPr lang="en" altLang="zh-CN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with mental disorders among China's 1.39 billion population, with a high incidence rate of </a:t>
            </a:r>
            <a:r>
              <a:rPr lang="en" altLang="zh-CN" sz="16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17.5%, </a:t>
            </a:r>
            <a:r>
              <a:rPr lang="en" altLang="zh-CN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which continues to increase (2020).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altLang="zh-CN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Among them, the psychological health problems of </a:t>
            </a:r>
            <a:r>
              <a:rPr lang="en" altLang="zh-CN" sz="16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young people </a:t>
            </a:r>
            <a:r>
              <a:rPr lang="en" altLang="zh-CN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are particularly prominent, </a:t>
            </a:r>
          </a:p>
          <a:p>
            <a:pPr>
              <a:lnSpc>
                <a:spcPct val="100000"/>
              </a:lnSpc>
            </a:pPr>
            <a:r>
              <a:rPr lang="en" altLang="zh-CN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W</a:t>
            </a:r>
            <a:r>
              <a:rPr lang="en" altLang="zh-CN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ith </a:t>
            </a:r>
            <a:r>
              <a:rPr lang="en" altLang="zh-CN" sz="16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24.6% of teenagers </a:t>
            </a:r>
            <a:r>
              <a:rPr lang="en" altLang="zh-CN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experiencing depression, and a high proportion of </a:t>
            </a:r>
            <a:r>
              <a:rPr lang="en" altLang="zh-CN" sz="16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7.4%</a:t>
            </a:r>
            <a:r>
              <a:rPr lang="en" altLang="zh-CN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experiencing severe depression.</a:t>
            </a:r>
          </a:p>
          <a:p>
            <a:pPr>
              <a:lnSpc>
                <a:spcPct val="100000"/>
              </a:lnSpc>
            </a:pPr>
            <a:r>
              <a:rPr lang="en" altLang="zh-CN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However, </a:t>
            </a:r>
            <a:r>
              <a:rPr lang="en" altLang="zh-CN" sz="16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usage rate of psychological counseling services </a:t>
            </a:r>
            <a:r>
              <a:rPr lang="en" altLang="zh-CN" sz="16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for young people with depressive tendencies or high-risk of depression is </a:t>
            </a:r>
            <a:r>
              <a:rPr lang="en" altLang="zh-CN" sz="16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</a:rPr>
              <a:t>less than 26%. </a:t>
            </a:r>
            <a:endParaRPr lang="zh-CN" altLang="en-US" sz="1600" b="1" dirty="0">
              <a:solidFill>
                <a:srgbClr val="FF0000"/>
              </a:solidFill>
              <a:latin typeface="Century Gothic" panose="020B0502020202020204" pitchFamily="34" charset="0"/>
              <a:ea typeface="Kaiti SC Bold" panose="02010600040101010101" charset="-122"/>
              <a:cs typeface="Kaiti SC Bold" panose="02010600040101010101" charset="-122"/>
            </a:endParaRP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2119A013-B05B-25A2-A97D-C26D1EDCFF1F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Project</a:t>
            </a:r>
            <a:r>
              <a:rPr lang="zh-CN" alt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Background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圆角矩形 20">
            <a:extLst>
              <a:ext uri="{FF2B5EF4-FFF2-40B4-BE49-F238E27FC236}">
                <a16:creationId xmlns:a16="http://schemas.microsoft.com/office/drawing/2014/main" id="{8472D1F8-3277-3C61-E8F1-E2008F7F75EF}"/>
              </a:ext>
            </a:extLst>
          </p:cNvPr>
          <p:cNvSpPr/>
          <p:nvPr/>
        </p:nvSpPr>
        <p:spPr>
          <a:xfrm>
            <a:off x="673100" y="2946954"/>
            <a:ext cx="4851400" cy="3458334"/>
          </a:xfrm>
          <a:prstGeom prst="roundRect">
            <a:avLst>
              <a:gd name="adj" fmla="val 9610"/>
            </a:avLst>
          </a:prstGeom>
          <a:ln w="34925">
            <a:solidFill>
              <a:srgbClr val="D0213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8" name="矩形 37">
            <a:extLst>
              <a:ext uri="{FF2B5EF4-FFF2-40B4-BE49-F238E27FC236}">
                <a16:creationId xmlns:a16="http://schemas.microsoft.com/office/drawing/2014/main" id="{2F6A8B90-A065-9997-4C7E-AEDACF8963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49" name="三角形 38">
            <a:extLst>
              <a:ext uri="{FF2B5EF4-FFF2-40B4-BE49-F238E27FC236}">
                <a16:creationId xmlns:a16="http://schemas.microsoft.com/office/drawing/2014/main" id="{C1B31AB2-EEFF-5E2D-B418-D71C7957E40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50" name="矩形 39">
            <a:extLst>
              <a:ext uri="{FF2B5EF4-FFF2-40B4-BE49-F238E27FC236}">
                <a16:creationId xmlns:a16="http://schemas.microsoft.com/office/drawing/2014/main" id="{2AF59E38-971C-DE8A-3452-66074854AB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BF02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51" name="三角形 40">
            <a:extLst>
              <a:ext uri="{FF2B5EF4-FFF2-40B4-BE49-F238E27FC236}">
                <a16:creationId xmlns:a16="http://schemas.microsoft.com/office/drawing/2014/main" id="{9D30C4D6-0E06-1286-49D9-4460CD58672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BF02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52" name="矩形 41">
            <a:extLst>
              <a:ext uri="{FF2B5EF4-FFF2-40B4-BE49-F238E27FC236}">
                <a16:creationId xmlns:a16="http://schemas.microsoft.com/office/drawing/2014/main" id="{88A8A805-981F-5C80-44E0-329BEB43747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53" name="三角形 42">
            <a:extLst>
              <a:ext uri="{FF2B5EF4-FFF2-40B4-BE49-F238E27FC236}">
                <a16:creationId xmlns:a16="http://schemas.microsoft.com/office/drawing/2014/main" id="{0CB67D3F-1E97-28B6-3DAA-B24F3FF1219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54" name="矩形 43">
            <a:extLst>
              <a:ext uri="{FF2B5EF4-FFF2-40B4-BE49-F238E27FC236}">
                <a16:creationId xmlns:a16="http://schemas.microsoft.com/office/drawing/2014/main" id="{99915605-C082-B7DB-81CF-113A86A8624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55" name="三角形 44">
            <a:extLst>
              <a:ext uri="{FF2B5EF4-FFF2-40B4-BE49-F238E27FC236}">
                <a16:creationId xmlns:a16="http://schemas.microsoft.com/office/drawing/2014/main" id="{A1E3EBDF-45EE-C04E-7ECC-68C6EF844D2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56" name="三角形 45">
            <a:extLst>
              <a:ext uri="{FF2B5EF4-FFF2-40B4-BE49-F238E27FC236}">
                <a16:creationId xmlns:a16="http://schemas.microsoft.com/office/drawing/2014/main" id="{8375B42E-2CD8-B4E7-73DF-BAE99734727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57" name="三角形 46">
            <a:extLst>
              <a:ext uri="{FF2B5EF4-FFF2-40B4-BE49-F238E27FC236}">
                <a16:creationId xmlns:a16="http://schemas.microsoft.com/office/drawing/2014/main" id="{79AEECFB-8984-5E01-3C22-E7E9F296FA1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58" name="三角形 47">
            <a:extLst>
              <a:ext uri="{FF2B5EF4-FFF2-40B4-BE49-F238E27FC236}">
                <a16:creationId xmlns:a16="http://schemas.microsoft.com/office/drawing/2014/main" id="{2FDBFDE5-32E7-E35B-26A9-00CF83757B8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59" name="文本框 48">
            <a:extLst>
              <a:ext uri="{FF2B5EF4-FFF2-40B4-BE49-F238E27FC236}">
                <a16:creationId xmlns:a16="http://schemas.microsoft.com/office/drawing/2014/main" id="{404ACFA3-A51F-281B-5BDA-71DEE20B615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60" name="文本框 49">
            <a:extLst>
              <a:ext uri="{FF2B5EF4-FFF2-40B4-BE49-F238E27FC236}">
                <a16:creationId xmlns:a16="http://schemas.microsoft.com/office/drawing/2014/main" id="{52C3483D-D94D-7FE6-A0F0-A6E2AD8C007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61" name="文本框 50">
            <a:extLst>
              <a:ext uri="{FF2B5EF4-FFF2-40B4-BE49-F238E27FC236}">
                <a16:creationId xmlns:a16="http://schemas.microsoft.com/office/drawing/2014/main" id="{8DBBC8E0-19E6-7DA0-1B08-F10894A72FC2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62" name="文本框 51">
            <a:extLst>
              <a:ext uri="{FF2B5EF4-FFF2-40B4-BE49-F238E27FC236}">
                <a16:creationId xmlns:a16="http://schemas.microsoft.com/office/drawing/2014/main" id="{481F9EBA-75CD-FA1F-0D54-4E566CD4860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756507" y="6501445"/>
            <a:ext cx="28083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CUHKSZ students process for seeking psychological help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855A3877-27BD-2ADD-46E6-8EADA7DFA771}"/>
              </a:ext>
            </a:extLst>
          </p:cNvPr>
          <p:cNvSpPr/>
          <p:nvPr/>
        </p:nvSpPr>
        <p:spPr>
          <a:xfrm rot="16200000">
            <a:off x="9798276" y="4914002"/>
            <a:ext cx="412744" cy="6688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</a:endParaRPr>
          </a:p>
        </p:txBody>
      </p:sp>
      <p:pic>
        <p:nvPicPr>
          <p:cNvPr id="6" name="图片 3" descr="20267439">
            <a:extLst>
              <a:ext uri="{FF2B5EF4-FFF2-40B4-BE49-F238E27FC236}">
                <a16:creationId xmlns:a16="http://schemas.microsoft.com/office/drawing/2014/main" id="{15B92577-53E4-D332-77E0-C54FEAB53A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0352" y="2194602"/>
            <a:ext cx="1290955" cy="12909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229AB0-79FF-E0D0-4808-77AB066AE250}"/>
              </a:ext>
            </a:extLst>
          </p:cNvPr>
          <p:cNvSpPr txBox="1"/>
          <p:nvPr/>
        </p:nvSpPr>
        <p:spPr>
          <a:xfrm>
            <a:off x="932256" y="3592777"/>
            <a:ext cx="1872359" cy="1169551"/>
          </a:xfrm>
          <a:prstGeom prst="rect">
            <a:avLst/>
          </a:prstGeom>
          <a:solidFill>
            <a:srgbClr val="DE8A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Academic anxiety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  <a:cs typeface="Kaiti SC Bold" panose="02010600040101010101" charset="-122"/>
            </a:endParaRPr>
          </a:p>
          <a:p>
            <a:pPr algn="ctr"/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Pressure to enter higher education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  <a:cs typeface="Kaiti SC Bold" panose="02010600040101010101" charset="-122"/>
            </a:endParaRPr>
          </a:p>
          <a:p>
            <a:pPr algn="ctr"/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Peer anxiety</a:t>
            </a:r>
          </a:p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  <a:ea typeface="Kaiti SC Bold" panose="02010600040101010101" charset="-122"/>
                <a:cs typeface="Kaiti SC Bold" panose="02010600040101010101" charset="-122"/>
              </a:rPr>
              <a:t>....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6048F3B-5134-9029-C29D-A8AC8D1ECA65}"/>
              </a:ext>
            </a:extLst>
          </p:cNvPr>
          <p:cNvSpPr/>
          <p:nvPr/>
        </p:nvSpPr>
        <p:spPr>
          <a:xfrm>
            <a:off x="2721027" y="2763010"/>
            <a:ext cx="1682750" cy="3905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DE2476-5C72-BEFD-3D8A-970449B67CE0}"/>
              </a:ext>
            </a:extLst>
          </p:cNvPr>
          <p:cNvSpPr txBox="1"/>
          <p:nvPr/>
        </p:nvSpPr>
        <p:spPr>
          <a:xfrm>
            <a:off x="2826328" y="2407173"/>
            <a:ext cx="233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400" b="1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PingFang SC" panose="020B0400000000000000" pitchFamily="34" charset="-122"/>
              </a:rPr>
              <a:t>Seek psychological help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</a:endParaRPr>
          </a:p>
        </p:txBody>
      </p:sp>
      <p:pic>
        <p:nvPicPr>
          <p:cNvPr id="10" name="图片 18" descr="4520553">
            <a:extLst>
              <a:ext uri="{FF2B5EF4-FFF2-40B4-BE49-F238E27FC236}">
                <a16:creationId xmlns:a16="http://schemas.microsoft.com/office/drawing/2014/main" id="{DF4B6CAA-7AEE-C428-D415-79FC15B282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71017" y="3284523"/>
            <a:ext cx="1183640" cy="1183640"/>
          </a:xfrm>
          <a:prstGeom prst="rect">
            <a:avLst/>
          </a:prstGeom>
        </p:spPr>
      </p:pic>
      <p:pic>
        <p:nvPicPr>
          <p:cNvPr id="11" name="图片 19" descr="3504237">
            <a:extLst>
              <a:ext uri="{FF2B5EF4-FFF2-40B4-BE49-F238E27FC236}">
                <a16:creationId xmlns:a16="http://schemas.microsoft.com/office/drawing/2014/main" id="{681424AB-4850-CB05-FCCA-2BA001D434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22361" y="1375333"/>
            <a:ext cx="1372235" cy="13722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9AE42DD-F3FD-CA49-7445-7E5F2023CD45}"/>
              </a:ext>
            </a:extLst>
          </p:cNvPr>
          <p:cNvSpPr txBox="1"/>
          <p:nvPr/>
        </p:nvSpPr>
        <p:spPr>
          <a:xfrm>
            <a:off x="4387680" y="2573046"/>
            <a:ext cx="3793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Route One: </a:t>
            </a:r>
          </a:p>
          <a:p>
            <a:pPr algn="ctr"/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Campus Psychological Counseling Room.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0399CA-9095-7D3E-302B-5261ABF7BE97}"/>
              </a:ext>
            </a:extLst>
          </p:cNvPr>
          <p:cNvSpPr txBox="1"/>
          <p:nvPr/>
        </p:nvSpPr>
        <p:spPr>
          <a:xfrm>
            <a:off x="5234542" y="4423581"/>
            <a:ext cx="1903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Route Two:</a:t>
            </a:r>
          </a:p>
          <a:p>
            <a:pPr algn="ctr"/>
            <a:r>
              <a:rPr lang="zh-CN" altLang="en-US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" altLang="zh-CN" sz="1400" b="1" i="0" u="none" strike="noStrike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PingFang SC" panose="020B0400000000000000" pitchFamily="34" charset="-122"/>
              </a:rPr>
              <a:t>Psychiatric hospital</a:t>
            </a:r>
          </a:p>
        </p:txBody>
      </p:sp>
      <p:sp>
        <p:nvSpPr>
          <p:cNvPr id="14" name="圆角右箭头 13">
            <a:extLst>
              <a:ext uri="{FF2B5EF4-FFF2-40B4-BE49-F238E27FC236}">
                <a16:creationId xmlns:a16="http://schemas.microsoft.com/office/drawing/2014/main" id="{A5EEBC21-593E-13C9-39FB-59C4BB50D00B}"/>
              </a:ext>
            </a:extLst>
          </p:cNvPr>
          <p:cNvSpPr/>
          <p:nvPr/>
        </p:nvSpPr>
        <p:spPr>
          <a:xfrm rot="5400000">
            <a:off x="2626412" y="2954062"/>
            <a:ext cx="1278890" cy="1089025"/>
          </a:xfrm>
          <a:prstGeom prst="bentArrow">
            <a:avLst>
              <a:gd name="adj1" fmla="val 18862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1BCEC6-6F85-AD14-8B37-883D7D3C13C8}"/>
              </a:ext>
            </a:extLst>
          </p:cNvPr>
          <p:cNvSpPr txBox="1"/>
          <p:nvPr/>
        </p:nvSpPr>
        <p:spPr>
          <a:xfrm>
            <a:off x="2847404" y="4191562"/>
            <a:ext cx="2686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  <a:ea typeface="Kaiti SC Bold" panose="02010600040101010101" charset="-122"/>
              </a:rPr>
              <a:t>Not Seek psychological help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C02150-DE2A-6315-9E84-D853961264E5}"/>
              </a:ext>
            </a:extLst>
          </p:cNvPr>
          <p:cNvSpPr txBox="1"/>
          <p:nvPr/>
        </p:nvSpPr>
        <p:spPr>
          <a:xfrm>
            <a:off x="7765059" y="3202492"/>
            <a:ext cx="4250690" cy="1815882"/>
          </a:xfrm>
          <a:prstGeom prst="rect">
            <a:avLst/>
          </a:prstGeom>
          <a:solidFill>
            <a:srgbClr val="DE8A8B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Subjective </a:t>
            </a:r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resistance</a:t>
            </a: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of students to seek medical treatment.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for diagnosis and judgment.</a:t>
            </a:r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Insufficient evidence </a:t>
            </a:r>
            <a:endParaRPr lang="en" altLang="zh-CN" sz="1400" b="0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Short consultation and treatment time, direct medication treatment.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High cost, </a:t>
            </a: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long waiting and treatment cycle.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A20E7E-DACC-94D5-A5AC-89E522A8D2C0}"/>
              </a:ext>
            </a:extLst>
          </p:cNvPr>
          <p:cNvSpPr txBox="1"/>
          <p:nvPr/>
        </p:nvSpPr>
        <p:spPr>
          <a:xfrm>
            <a:off x="7765059" y="1578017"/>
            <a:ext cx="4250690" cy="954107"/>
          </a:xfrm>
          <a:prstGeom prst="rect">
            <a:avLst/>
          </a:prstGeom>
          <a:solidFill>
            <a:srgbClr val="DE8A8B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Low campus </a:t>
            </a:r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popularity</a:t>
            </a: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Insufficient evidence </a:t>
            </a: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for diagnosis and judgment.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zh-CN" sz="14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Large differences </a:t>
            </a:r>
            <a:r>
              <a:rPr lang="en" altLang="zh-CN" sz="1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 treatment effectiveness.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3134040-3CEE-B40D-5C8F-D512447F5FCB}"/>
              </a:ext>
            </a:extLst>
          </p:cNvPr>
          <p:cNvSpPr txBox="1"/>
          <p:nvPr/>
        </p:nvSpPr>
        <p:spPr>
          <a:xfrm>
            <a:off x="601664" y="1608215"/>
            <a:ext cx="256352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  <a:ea typeface="Kaiti SC Bold" panose="02010600040101010101" charset="-122"/>
                <a:cs typeface="Kaiti SC Bold" panose="02010600040101010101" charset="-122"/>
                <a:sym typeface="+mn-ea"/>
              </a:rPr>
              <a:t>CUHKSZ Student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  <a:cs typeface="Kaiti SC Bold" panose="02010600040101010101" charset="-122"/>
              <a:sym typeface="+mn-ea"/>
            </a:endParaRPr>
          </a:p>
        </p:txBody>
      </p:sp>
      <p:sp>
        <p:nvSpPr>
          <p:cNvPr id="21" name="圆角右箭头 20">
            <a:extLst>
              <a:ext uri="{FF2B5EF4-FFF2-40B4-BE49-F238E27FC236}">
                <a16:creationId xmlns:a16="http://schemas.microsoft.com/office/drawing/2014/main" id="{0D0C253B-7228-26C8-C2ED-CDDA6D32ED1D}"/>
              </a:ext>
            </a:extLst>
          </p:cNvPr>
          <p:cNvSpPr/>
          <p:nvPr/>
        </p:nvSpPr>
        <p:spPr>
          <a:xfrm rot="10800000" flipH="1">
            <a:off x="3414447" y="4837472"/>
            <a:ext cx="4980305" cy="1319960"/>
          </a:xfrm>
          <a:prstGeom prst="bentArrow">
            <a:avLst>
              <a:gd name="adj1" fmla="val 12838"/>
              <a:gd name="adj2" fmla="val 25000"/>
              <a:gd name="adj3" fmla="val 25000"/>
              <a:gd name="adj4" fmla="val 3827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</a:endParaRPr>
          </a:p>
        </p:txBody>
      </p:sp>
      <p:sp>
        <p:nvSpPr>
          <p:cNvPr id="22" name="Rounded Rectangle 117">
            <a:extLst>
              <a:ext uri="{FF2B5EF4-FFF2-40B4-BE49-F238E27FC236}">
                <a16:creationId xmlns:a16="http://schemas.microsoft.com/office/drawing/2014/main" id="{DA358C01-C489-B1D2-C52F-5C63D74A6D6E}"/>
              </a:ext>
            </a:extLst>
          </p:cNvPr>
          <p:cNvSpPr/>
          <p:nvPr/>
        </p:nvSpPr>
        <p:spPr>
          <a:xfrm>
            <a:off x="8992713" y="5454815"/>
            <a:ext cx="2136775" cy="862330"/>
          </a:xfrm>
          <a:prstGeom prst="roundRect">
            <a:avLst>
              <a:gd name="adj" fmla="val 11211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pitchFamily="34" charset="0"/>
                <a:ea typeface="Kaiti SC Bold" panose="02010600040101010101" charset="-122"/>
                <a:cs typeface="Kaiti SC Bold" panose="02010600040101010101" charset="-122"/>
              </a:rPr>
              <a:t>AI Therapist</a:t>
            </a:r>
            <a:endParaRPr lang="zh-CN" altLang="en-US" sz="2000" b="1" dirty="0">
              <a:solidFill>
                <a:schemeClr val="bg1"/>
              </a:solidFill>
              <a:latin typeface="Century Gothic" panose="020B0502020202020204" pitchFamily="34" charset="0"/>
              <a:ea typeface="Kaiti SC Bold" panose="02010600040101010101" charset="-122"/>
              <a:cs typeface="Kaiti SC Bold" panose="02010600040101010101" charset="-122"/>
            </a:endParaRPr>
          </a:p>
        </p:txBody>
      </p:sp>
      <p:sp>
        <p:nvSpPr>
          <p:cNvPr id="24" name="矩形 37">
            <a:extLst>
              <a:ext uri="{FF2B5EF4-FFF2-40B4-BE49-F238E27FC236}">
                <a16:creationId xmlns:a16="http://schemas.microsoft.com/office/drawing/2014/main" id="{BF46A283-2CB9-05B0-D900-ADEDD2560F5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25" name="三角形 38">
            <a:extLst>
              <a:ext uri="{FF2B5EF4-FFF2-40B4-BE49-F238E27FC236}">
                <a16:creationId xmlns:a16="http://schemas.microsoft.com/office/drawing/2014/main" id="{CD121344-4B67-F64D-B7BD-DEEF66F88D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26" name="矩形 39">
            <a:extLst>
              <a:ext uri="{FF2B5EF4-FFF2-40B4-BE49-F238E27FC236}">
                <a16:creationId xmlns:a16="http://schemas.microsoft.com/office/drawing/2014/main" id="{F5413423-821A-7B66-98AF-7CB946DB83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BF02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三角形 40">
            <a:extLst>
              <a:ext uri="{FF2B5EF4-FFF2-40B4-BE49-F238E27FC236}">
                <a16:creationId xmlns:a16="http://schemas.microsoft.com/office/drawing/2014/main" id="{4E7EC6C9-6B84-A2EA-8FFF-3B09948D864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BF02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28" name="矩形 41">
            <a:extLst>
              <a:ext uri="{FF2B5EF4-FFF2-40B4-BE49-F238E27FC236}">
                <a16:creationId xmlns:a16="http://schemas.microsoft.com/office/drawing/2014/main" id="{03FFE3A1-E165-62D6-75E5-4AD25BC54C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29" name="三角形 42">
            <a:extLst>
              <a:ext uri="{FF2B5EF4-FFF2-40B4-BE49-F238E27FC236}">
                <a16:creationId xmlns:a16="http://schemas.microsoft.com/office/drawing/2014/main" id="{46820135-917F-4841-4398-D52B1254B4D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30" name="矩形 43">
            <a:extLst>
              <a:ext uri="{FF2B5EF4-FFF2-40B4-BE49-F238E27FC236}">
                <a16:creationId xmlns:a16="http://schemas.microsoft.com/office/drawing/2014/main" id="{F112EB6A-15EF-3FC7-7DA0-F63472EF0E4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31" name="三角形 44">
            <a:extLst>
              <a:ext uri="{FF2B5EF4-FFF2-40B4-BE49-F238E27FC236}">
                <a16:creationId xmlns:a16="http://schemas.microsoft.com/office/drawing/2014/main" id="{3318DD9A-0B8B-8D15-318B-704D9F9CE62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32" name="三角形 45">
            <a:extLst>
              <a:ext uri="{FF2B5EF4-FFF2-40B4-BE49-F238E27FC236}">
                <a16:creationId xmlns:a16="http://schemas.microsoft.com/office/drawing/2014/main" id="{0A5FECE3-7110-2A7E-B9BF-56D929CF919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33" name="三角形 46">
            <a:extLst>
              <a:ext uri="{FF2B5EF4-FFF2-40B4-BE49-F238E27FC236}">
                <a16:creationId xmlns:a16="http://schemas.microsoft.com/office/drawing/2014/main" id="{7A1390BD-104E-8582-D371-2F483220271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34" name="三角形 47">
            <a:extLst>
              <a:ext uri="{FF2B5EF4-FFF2-40B4-BE49-F238E27FC236}">
                <a16:creationId xmlns:a16="http://schemas.microsoft.com/office/drawing/2014/main" id="{D58A8A39-AF92-D2EE-C45F-A66008492F2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35" name="文本框 48">
            <a:extLst>
              <a:ext uri="{FF2B5EF4-FFF2-40B4-BE49-F238E27FC236}">
                <a16:creationId xmlns:a16="http://schemas.microsoft.com/office/drawing/2014/main" id="{13AE986C-9279-5BF4-535B-3A278A86E32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36" name="文本框 49">
            <a:extLst>
              <a:ext uri="{FF2B5EF4-FFF2-40B4-BE49-F238E27FC236}">
                <a16:creationId xmlns:a16="http://schemas.microsoft.com/office/drawing/2014/main" id="{9E0050EB-70FD-C696-0B82-B20F483E83F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37" name="文本框 50">
            <a:extLst>
              <a:ext uri="{FF2B5EF4-FFF2-40B4-BE49-F238E27FC236}">
                <a16:creationId xmlns:a16="http://schemas.microsoft.com/office/drawing/2014/main" id="{711F787D-8678-450D-6B8A-400802FE54C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38" name="文本框 51">
            <a:extLst>
              <a:ext uri="{FF2B5EF4-FFF2-40B4-BE49-F238E27FC236}">
                <a16:creationId xmlns:a16="http://schemas.microsoft.com/office/drawing/2014/main" id="{548341D4-1759-18AD-C194-4C451033F6A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51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AI Therapist overview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5A42995-83C4-C2F3-75CE-5B3AFEE42C8F}"/>
              </a:ext>
            </a:extLst>
          </p:cNvPr>
          <p:cNvGrpSpPr/>
          <p:nvPr/>
        </p:nvGrpSpPr>
        <p:grpSpPr>
          <a:xfrm>
            <a:off x="243249" y="1734563"/>
            <a:ext cx="5793740" cy="3736975"/>
            <a:chOff x="2630" y="1648"/>
            <a:chExt cx="9124" cy="5885"/>
          </a:xfrm>
        </p:grpSpPr>
        <p:sp>
          <p:nvSpPr>
            <p:cNvPr id="5" name="矩形: 圆角 1">
              <a:extLst>
                <a:ext uri="{FF2B5EF4-FFF2-40B4-BE49-F238E27FC236}">
                  <a16:creationId xmlns:a16="http://schemas.microsoft.com/office/drawing/2014/main" id="{08336212-F03B-F137-BD3A-36A0471F4FCF}"/>
                </a:ext>
              </a:extLst>
            </p:cNvPr>
            <p:cNvSpPr/>
            <p:nvPr/>
          </p:nvSpPr>
          <p:spPr>
            <a:xfrm>
              <a:off x="6450" y="1720"/>
              <a:ext cx="3649" cy="1314"/>
            </a:xfrm>
            <a:prstGeom prst="roundRect">
              <a:avLst/>
            </a:prstGeom>
            <a:solidFill>
              <a:srgbClr val="BF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ChatGPT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矩形: 圆角 2">
              <a:extLst>
                <a:ext uri="{FF2B5EF4-FFF2-40B4-BE49-F238E27FC236}">
                  <a16:creationId xmlns:a16="http://schemas.microsoft.com/office/drawing/2014/main" id="{316D8AB6-6900-26B4-88A1-13A0AAECCA14}"/>
                </a:ext>
              </a:extLst>
            </p:cNvPr>
            <p:cNvSpPr/>
            <p:nvPr/>
          </p:nvSpPr>
          <p:spPr>
            <a:xfrm>
              <a:off x="6373" y="4002"/>
              <a:ext cx="3802" cy="1314"/>
            </a:xfrm>
            <a:prstGeom prst="roundRect">
              <a:avLst/>
            </a:prstGeom>
            <a:solidFill>
              <a:srgbClr val="BF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Sentiment Analysis Toolkit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矩形: 圆角 3">
              <a:extLst>
                <a:ext uri="{FF2B5EF4-FFF2-40B4-BE49-F238E27FC236}">
                  <a16:creationId xmlns:a16="http://schemas.microsoft.com/office/drawing/2014/main" id="{B1317EF3-7E5A-FE02-C7FB-24BEF959DB1A}"/>
                </a:ext>
              </a:extLst>
            </p:cNvPr>
            <p:cNvSpPr/>
            <p:nvPr/>
          </p:nvSpPr>
          <p:spPr>
            <a:xfrm>
              <a:off x="6450" y="6219"/>
              <a:ext cx="3649" cy="1314"/>
            </a:xfrm>
            <a:prstGeom prst="roundRect">
              <a:avLst/>
            </a:prstGeom>
            <a:solidFill>
              <a:srgbClr val="BF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TTS &amp;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Virtual</a:t>
              </a:r>
              <a:r>
                <a:rPr lang="zh-CN" alt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image </a:t>
              </a:r>
              <a:endPara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" name="直接箭头连接符 16">
              <a:extLst>
                <a:ext uri="{FF2B5EF4-FFF2-40B4-BE49-F238E27FC236}">
                  <a16:creationId xmlns:a16="http://schemas.microsoft.com/office/drawing/2014/main" id="{84C08A66-3BB5-664C-716F-CFCBAF3296B8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8274" y="3034"/>
              <a:ext cx="1" cy="96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17">
              <a:extLst>
                <a:ext uri="{FF2B5EF4-FFF2-40B4-BE49-F238E27FC236}">
                  <a16:creationId xmlns:a16="http://schemas.microsoft.com/office/drawing/2014/main" id="{7D0D2DA8-D8D9-E255-2C9C-5B57F608DF1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8274" y="5316"/>
              <a:ext cx="1" cy="903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F40F889-1161-AC0F-1C08-ECB851F550CA}"/>
                </a:ext>
              </a:extLst>
            </p:cNvPr>
            <p:cNvSpPr txBox="1"/>
            <p:nvPr/>
          </p:nvSpPr>
          <p:spPr>
            <a:xfrm>
              <a:off x="6620" y="3194"/>
              <a:ext cx="1179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黑体" panose="02010609060101010101" charset="-122"/>
                </a:rPr>
                <a:t>Data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97C86D2-0AB3-9FEE-6F3D-D04E2E4BE94F}"/>
                </a:ext>
              </a:extLst>
            </p:cNvPr>
            <p:cNvSpPr txBox="1"/>
            <p:nvPr/>
          </p:nvSpPr>
          <p:spPr>
            <a:xfrm>
              <a:off x="5488" y="5444"/>
              <a:ext cx="283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黑体" panose="02010609060101010101" charset="-122"/>
                </a:rPr>
                <a:t>Dialogue info 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40" name="左大括号 39">
              <a:extLst>
                <a:ext uri="{FF2B5EF4-FFF2-40B4-BE49-F238E27FC236}">
                  <a16:creationId xmlns:a16="http://schemas.microsoft.com/office/drawing/2014/main" id="{4A5AC7D9-77F6-9902-65F5-CEF0480F9E19}"/>
                </a:ext>
              </a:extLst>
            </p:cNvPr>
            <p:cNvSpPr/>
            <p:nvPr/>
          </p:nvSpPr>
          <p:spPr>
            <a:xfrm>
              <a:off x="3258" y="2133"/>
              <a:ext cx="558" cy="5048"/>
            </a:xfrm>
            <a:prstGeom prst="leftBrace">
              <a:avLst>
                <a:gd name="adj1" fmla="val 8333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1" name="直接箭头连接符 37">
              <a:extLst>
                <a:ext uri="{FF2B5EF4-FFF2-40B4-BE49-F238E27FC236}">
                  <a16:creationId xmlns:a16="http://schemas.microsoft.com/office/drawing/2014/main" id="{AA929F64-AB48-6404-09C8-3215041ED522}"/>
                </a:ext>
              </a:extLst>
            </p:cNvPr>
            <p:cNvCxnSpPr/>
            <p:nvPr/>
          </p:nvCxnSpPr>
          <p:spPr>
            <a:xfrm>
              <a:off x="3969" y="2377"/>
              <a:ext cx="2180" cy="0"/>
            </a:xfrm>
            <a:prstGeom prst="straightConnector1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38">
              <a:extLst>
                <a:ext uri="{FF2B5EF4-FFF2-40B4-BE49-F238E27FC236}">
                  <a16:creationId xmlns:a16="http://schemas.microsoft.com/office/drawing/2014/main" id="{24FF6F77-CE39-77F2-A746-31757EC5B157}"/>
                </a:ext>
              </a:extLst>
            </p:cNvPr>
            <p:cNvCxnSpPr/>
            <p:nvPr/>
          </p:nvCxnSpPr>
          <p:spPr>
            <a:xfrm>
              <a:off x="3969" y="4626"/>
              <a:ext cx="2132" cy="0"/>
            </a:xfrm>
            <a:prstGeom prst="straightConnector1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39">
              <a:extLst>
                <a:ext uri="{FF2B5EF4-FFF2-40B4-BE49-F238E27FC236}">
                  <a16:creationId xmlns:a16="http://schemas.microsoft.com/office/drawing/2014/main" id="{666C9611-EF37-1629-208B-0B4640372C6E}"/>
                </a:ext>
              </a:extLst>
            </p:cNvPr>
            <p:cNvCxnSpPr/>
            <p:nvPr/>
          </p:nvCxnSpPr>
          <p:spPr>
            <a:xfrm>
              <a:off x="3969" y="6875"/>
              <a:ext cx="21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0">
              <a:extLst>
                <a:ext uri="{FF2B5EF4-FFF2-40B4-BE49-F238E27FC236}">
                  <a16:creationId xmlns:a16="http://schemas.microsoft.com/office/drawing/2014/main" id="{7BFD4A7C-B52F-DB7F-5323-F84170B48F21}"/>
                </a:ext>
              </a:extLst>
            </p:cNvPr>
            <p:cNvCxnSpPr/>
            <p:nvPr/>
          </p:nvCxnSpPr>
          <p:spPr>
            <a:xfrm>
              <a:off x="10252" y="2377"/>
              <a:ext cx="10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ADB6A405-547A-CDD0-4FB2-B99D92AA209F}"/>
                </a:ext>
              </a:extLst>
            </p:cNvPr>
            <p:cNvCxnSpPr/>
            <p:nvPr/>
          </p:nvCxnSpPr>
          <p:spPr>
            <a:xfrm>
              <a:off x="10252" y="4627"/>
              <a:ext cx="10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E2D283B-725A-E037-F876-7D66D2D45851}"/>
                </a:ext>
              </a:extLst>
            </p:cNvPr>
            <p:cNvCxnSpPr/>
            <p:nvPr/>
          </p:nvCxnSpPr>
          <p:spPr>
            <a:xfrm>
              <a:off x="10252" y="6877"/>
              <a:ext cx="10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5440804-53CD-2210-FD8B-AEB59C6E0A59}"/>
                </a:ext>
              </a:extLst>
            </p:cNvPr>
            <p:cNvSpPr txBox="1"/>
            <p:nvPr/>
          </p:nvSpPr>
          <p:spPr>
            <a:xfrm>
              <a:off x="3486" y="1648"/>
              <a:ext cx="288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黑体" panose="02010609060101010101" charset="-122"/>
                </a:rPr>
                <a:t>Chat</a:t>
              </a:r>
              <a:r>
                <a:rPr lang="zh-CN" altLang="en-US" dirty="0">
                  <a:solidFill>
                    <a:schemeClr val="bg1"/>
                  </a:solidFill>
                  <a:latin typeface="Century Gothic" panose="020B0502020202020204" pitchFamily="34" charset="0"/>
                  <a:ea typeface="黑体" panose="02010609060101010101" charset="-122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黑体" panose="02010609060101010101" charset="-122"/>
                </a:rPr>
                <a:t>Dialogue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696399A-4B98-A4CF-4139-8D113876BD58}"/>
                </a:ext>
              </a:extLst>
            </p:cNvPr>
            <p:cNvSpPr txBox="1"/>
            <p:nvPr/>
          </p:nvSpPr>
          <p:spPr>
            <a:xfrm>
              <a:off x="2630" y="3747"/>
              <a:ext cx="3744" cy="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黑体" panose="02010609060101010101" charset="-122"/>
                </a:rPr>
                <a:t>Perception of Users</a:t>
              </a:r>
            </a:p>
            <a:p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E2A6756-4AF5-42DE-387D-B49D1533C8F7}"/>
                </a:ext>
              </a:extLst>
            </p:cNvPr>
            <p:cNvSpPr txBox="1"/>
            <p:nvPr/>
          </p:nvSpPr>
          <p:spPr>
            <a:xfrm>
              <a:off x="3962" y="6399"/>
              <a:ext cx="2194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  <a:latin typeface="Century Gothic" panose="020B0502020202020204" pitchFamily="34" charset="0"/>
                  <a:ea typeface="黑体" panose="02010609060101010101" charset="-122"/>
                </a:rPr>
                <a:t>Users’favor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  <a:ea typeface="黑体" panose="02010609060101010101" charset="-122"/>
              </a:endParaRPr>
            </a:p>
          </p:txBody>
        </p:sp>
        <p:cxnSp>
          <p:nvCxnSpPr>
            <p:cNvPr id="50" name="直接箭头连接符 52">
              <a:extLst>
                <a:ext uri="{FF2B5EF4-FFF2-40B4-BE49-F238E27FC236}">
                  <a16:creationId xmlns:a16="http://schemas.microsoft.com/office/drawing/2014/main" id="{688651FB-9CD8-2608-4806-C2E4CF763E01}"/>
                </a:ext>
              </a:extLst>
            </p:cNvPr>
            <p:cNvCxnSpPr/>
            <p:nvPr/>
          </p:nvCxnSpPr>
          <p:spPr>
            <a:xfrm flipV="1">
              <a:off x="8783" y="3046"/>
              <a:ext cx="0" cy="91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24EB831-51B3-DBC6-57EC-F0C4150DFF10}"/>
                </a:ext>
              </a:extLst>
            </p:cNvPr>
            <p:cNvSpPr txBox="1"/>
            <p:nvPr/>
          </p:nvSpPr>
          <p:spPr>
            <a:xfrm>
              <a:off x="8959" y="3211"/>
              <a:ext cx="279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  <a:ea typeface="黑体" panose="02010609060101010101" charset="-122"/>
                </a:rPr>
                <a:t>Enhancement</a:t>
              </a:r>
            </a:p>
          </p:txBody>
        </p:sp>
      </p:grpSp>
      <p:cxnSp>
        <p:nvCxnSpPr>
          <p:cNvPr id="53" name="直接箭头连接符 38">
            <a:extLst>
              <a:ext uri="{FF2B5EF4-FFF2-40B4-BE49-F238E27FC236}">
                <a16:creationId xmlns:a16="http://schemas.microsoft.com/office/drawing/2014/main" id="{67C8BCB3-7308-E824-C253-9507EDF39ED6}"/>
              </a:ext>
            </a:extLst>
          </p:cNvPr>
          <p:cNvCxnSpPr/>
          <p:nvPr/>
        </p:nvCxnSpPr>
        <p:spPr>
          <a:xfrm>
            <a:off x="1123994" y="5248018"/>
            <a:ext cx="1353820" cy="0"/>
          </a:xfrm>
          <a:prstGeom prst="straightConnector1">
            <a:avLst/>
          </a:prstGeom>
          <a:solidFill>
            <a:schemeClr val="tx1"/>
          </a:solidFill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1">
            <a:extLst>
              <a:ext uri="{FF2B5EF4-FFF2-40B4-BE49-F238E27FC236}">
                <a16:creationId xmlns:a16="http://schemas.microsoft.com/office/drawing/2014/main" id="{DF44E9E6-2C51-CBEE-1316-44BD70448377}"/>
              </a:ext>
            </a:extLst>
          </p:cNvPr>
          <p:cNvSpPr/>
          <p:nvPr/>
        </p:nvSpPr>
        <p:spPr>
          <a:xfrm>
            <a:off x="6240824" y="1710149"/>
            <a:ext cx="2317115" cy="3830887"/>
          </a:xfrm>
          <a:prstGeom prst="roundRect">
            <a:avLst/>
          </a:prstGeom>
          <a:solidFill>
            <a:srgbClr val="B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Therapist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Output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8" name="直接箭头连接符 38">
            <a:extLst>
              <a:ext uri="{FF2B5EF4-FFF2-40B4-BE49-F238E27FC236}">
                <a16:creationId xmlns:a16="http://schemas.microsoft.com/office/drawing/2014/main" id="{01BA6868-061E-9170-BAB9-37BAF83CBC2F}"/>
              </a:ext>
            </a:extLst>
          </p:cNvPr>
          <p:cNvCxnSpPr>
            <a:cxnSpLocks/>
          </p:cNvCxnSpPr>
          <p:nvPr/>
        </p:nvCxnSpPr>
        <p:spPr>
          <a:xfrm>
            <a:off x="5177536" y="3625592"/>
            <a:ext cx="925037" cy="0"/>
          </a:xfrm>
          <a:prstGeom prst="straightConnector1">
            <a:avLst/>
          </a:prstGeom>
          <a:solidFill>
            <a:schemeClr val="tx1"/>
          </a:solidFill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圆角矩形 20">
            <a:extLst>
              <a:ext uri="{FF2B5EF4-FFF2-40B4-BE49-F238E27FC236}">
                <a16:creationId xmlns:a16="http://schemas.microsoft.com/office/drawing/2014/main" id="{ADA017D0-0160-31C2-D18C-7B820C6A5CD7}"/>
              </a:ext>
            </a:extLst>
          </p:cNvPr>
          <p:cNvSpPr/>
          <p:nvPr/>
        </p:nvSpPr>
        <p:spPr>
          <a:xfrm>
            <a:off x="8813992" y="1710149"/>
            <a:ext cx="3037556" cy="3830887"/>
          </a:xfrm>
          <a:prstGeom prst="roundRect">
            <a:avLst>
              <a:gd name="adj" fmla="val 9610"/>
            </a:avLst>
          </a:prstGeom>
          <a:ln w="34925">
            <a:solidFill>
              <a:srgbClr val="D0213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文本框 29">
            <a:extLst>
              <a:ext uri="{FF2B5EF4-FFF2-40B4-BE49-F238E27FC236}">
                <a16:creationId xmlns:a16="http://schemas.microsoft.com/office/drawing/2014/main" id="{D6A4DB7C-CB92-CE8D-E3F0-5B5F74E779F4}"/>
              </a:ext>
            </a:extLst>
          </p:cNvPr>
          <p:cNvSpPr txBox="1"/>
          <p:nvPr/>
        </p:nvSpPr>
        <p:spPr>
          <a:xfrm>
            <a:off x="8953952" y="2191926"/>
            <a:ext cx="2897596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  <a:defRPr b="1">
                <a:solidFill>
                  <a:srgbClr val="D0213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1600" dirty="0">
                <a:solidFill>
                  <a:schemeClr val="bg1"/>
                </a:solidFill>
              </a:rPr>
              <a:t>Behave rationally based on up to date AI tech and user input</a:t>
            </a:r>
          </a:p>
          <a:p>
            <a:pPr>
              <a:buSzPct val="100000"/>
              <a:defRPr b="1">
                <a:solidFill>
                  <a:srgbClr val="D0213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  <a:defRPr b="1">
                <a:solidFill>
                  <a:srgbClr val="D0213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1600" dirty="0">
                <a:solidFill>
                  <a:schemeClr val="bg1"/>
                </a:solidFill>
              </a:rPr>
              <a:t>As a ‘therapist’, take users’ sentiment into higher proportion of account</a:t>
            </a:r>
          </a:p>
          <a:p>
            <a:pPr>
              <a:buSzPct val="100000"/>
              <a:defRPr b="1">
                <a:solidFill>
                  <a:srgbClr val="D0213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  <a:defRPr b="1">
                <a:solidFill>
                  <a:srgbClr val="D0213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1600" dirty="0">
                <a:solidFill>
                  <a:schemeClr val="bg1"/>
                </a:solidFill>
              </a:rPr>
              <a:t>Function: Provide companion and window to vent on.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  <a:defRPr b="1">
                <a:solidFill>
                  <a:srgbClr val="D0213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64" name="矩形 37">
            <a:extLst>
              <a:ext uri="{FF2B5EF4-FFF2-40B4-BE49-F238E27FC236}">
                <a16:creationId xmlns:a16="http://schemas.microsoft.com/office/drawing/2014/main" id="{679D92D5-45A7-1805-3D92-2BD80F3B17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5" name="三角形 38">
            <a:extLst>
              <a:ext uri="{FF2B5EF4-FFF2-40B4-BE49-F238E27FC236}">
                <a16:creationId xmlns:a16="http://schemas.microsoft.com/office/drawing/2014/main" id="{B0139BF3-4BDA-D8FF-895C-51103CFDD1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6" name="矩形 39">
            <a:extLst>
              <a:ext uri="{FF2B5EF4-FFF2-40B4-BE49-F238E27FC236}">
                <a16:creationId xmlns:a16="http://schemas.microsoft.com/office/drawing/2014/main" id="{83C13D37-9B71-BD22-C7C6-3856347E9E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BF02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三角形 40">
            <a:extLst>
              <a:ext uri="{FF2B5EF4-FFF2-40B4-BE49-F238E27FC236}">
                <a16:creationId xmlns:a16="http://schemas.microsoft.com/office/drawing/2014/main" id="{7DAEF673-A936-2EDF-382E-327CFBA2A23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BF02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8" name="矩形 41">
            <a:extLst>
              <a:ext uri="{FF2B5EF4-FFF2-40B4-BE49-F238E27FC236}">
                <a16:creationId xmlns:a16="http://schemas.microsoft.com/office/drawing/2014/main" id="{6045F27E-6430-79F5-5BE8-1F8C361DAD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9" name="三角形 42">
            <a:extLst>
              <a:ext uri="{FF2B5EF4-FFF2-40B4-BE49-F238E27FC236}">
                <a16:creationId xmlns:a16="http://schemas.microsoft.com/office/drawing/2014/main" id="{349733D3-8245-4E74-DD0B-A04C17AC91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0" name="矩形 43">
            <a:extLst>
              <a:ext uri="{FF2B5EF4-FFF2-40B4-BE49-F238E27FC236}">
                <a16:creationId xmlns:a16="http://schemas.microsoft.com/office/drawing/2014/main" id="{AB8A97DB-AE96-FBDA-F38F-A1C99D3648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1" name="三角形 44">
            <a:extLst>
              <a:ext uri="{FF2B5EF4-FFF2-40B4-BE49-F238E27FC236}">
                <a16:creationId xmlns:a16="http://schemas.microsoft.com/office/drawing/2014/main" id="{F8051D3C-DA05-E293-413B-7AB96D1DB8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2" name="三角形 45">
            <a:extLst>
              <a:ext uri="{FF2B5EF4-FFF2-40B4-BE49-F238E27FC236}">
                <a16:creationId xmlns:a16="http://schemas.microsoft.com/office/drawing/2014/main" id="{CC1BDF71-6E1F-8A60-7147-4DD60F9B89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3" name="三角形 46">
            <a:extLst>
              <a:ext uri="{FF2B5EF4-FFF2-40B4-BE49-F238E27FC236}">
                <a16:creationId xmlns:a16="http://schemas.microsoft.com/office/drawing/2014/main" id="{4B5E3909-67E2-AA45-3648-C854174381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4" name="三角形 47">
            <a:extLst>
              <a:ext uri="{FF2B5EF4-FFF2-40B4-BE49-F238E27FC236}">
                <a16:creationId xmlns:a16="http://schemas.microsoft.com/office/drawing/2014/main" id="{D72EA8D7-8432-DDBE-DBC0-FA55EF3D0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29221867-856A-EC2C-BE9B-5A0DDA774FF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011E65D7-FB88-BBAA-17CE-A90B39B92F3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32734E2F-ED6C-5150-2D7E-0597E00F7F0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78" name="文本框 51">
            <a:extLst>
              <a:ext uri="{FF2B5EF4-FFF2-40B4-BE49-F238E27FC236}">
                <a16:creationId xmlns:a16="http://schemas.microsoft.com/office/drawing/2014/main" id="{16254284-C706-B1E2-7D75-4DD6052DE46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59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AI Therapist Procedure Design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矩形 37">
            <a:extLst>
              <a:ext uri="{FF2B5EF4-FFF2-40B4-BE49-F238E27FC236}">
                <a16:creationId xmlns:a16="http://schemas.microsoft.com/office/drawing/2014/main" id="{679D92D5-45A7-1805-3D92-2BD80F3B17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5" name="三角形 38">
            <a:extLst>
              <a:ext uri="{FF2B5EF4-FFF2-40B4-BE49-F238E27FC236}">
                <a16:creationId xmlns:a16="http://schemas.microsoft.com/office/drawing/2014/main" id="{B0139BF3-4BDA-D8FF-895C-51103CFDD1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6" name="矩形 39">
            <a:extLst>
              <a:ext uri="{FF2B5EF4-FFF2-40B4-BE49-F238E27FC236}">
                <a16:creationId xmlns:a16="http://schemas.microsoft.com/office/drawing/2014/main" id="{83C13D37-9B71-BD22-C7C6-3856347E9E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三角形 40">
            <a:extLst>
              <a:ext uri="{FF2B5EF4-FFF2-40B4-BE49-F238E27FC236}">
                <a16:creationId xmlns:a16="http://schemas.microsoft.com/office/drawing/2014/main" id="{7DAEF673-A936-2EDF-382E-327CFBA2A23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8" name="矩形 41">
            <a:extLst>
              <a:ext uri="{FF2B5EF4-FFF2-40B4-BE49-F238E27FC236}">
                <a16:creationId xmlns:a16="http://schemas.microsoft.com/office/drawing/2014/main" id="{6045F27E-6430-79F5-5BE8-1F8C361DAD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9" name="三角形 42">
            <a:extLst>
              <a:ext uri="{FF2B5EF4-FFF2-40B4-BE49-F238E27FC236}">
                <a16:creationId xmlns:a16="http://schemas.microsoft.com/office/drawing/2014/main" id="{349733D3-8245-4E74-DD0B-A04C17AC91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0" name="矩形 43">
            <a:extLst>
              <a:ext uri="{FF2B5EF4-FFF2-40B4-BE49-F238E27FC236}">
                <a16:creationId xmlns:a16="http://schemas.microsoft.com/office/drawing/2014/main" id="{AB8A97DB-AE96-FBDA-F38F-A1C99D3648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1" name="三角形 44">
            <a:extLst>
              <a:ext uri="{FF2B5EF4-FFF2-40B4-BE49-F238E27FC236}">
                <a16:creationId xmlns:a16="http://schemas.microsoft.com/office/drawing/2014/main" id="{F8051D3C-DA05-E293-413B-7AB96D1DB8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2" name="三角形 45">
            <a:extLst>
              <a:ext uri="{FF2B5EF4-FFF2-40B4-BE49-F238E27FC236}">
                <a16:creationId xmlns:a16="http://schemas.microsoft.com/office/drawing/2014/main" id="{CC1BDF71-6E1F-8A60-7147-4DD60F9B89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3" name="三角形 46">
            <a:extLst>
              <a:ext uri="{FF2B5EF4-FFF2-40B4-BE49-F238E27FC236}">
                <a16:creationId xmlns:a16="http://schemas.microsoft.com/office/drawing/2014/main" id="{4B5E3909-67E2-AA45-3648-C854174381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4" name="三角形 47">
            <a:extLst>
              <a:ext uri="{FF2B5EF4-FFF2-40B4-BE49-F238E27FC236}">
                <a16:creationId xmlns:a16="http://schemas.microsoft.com/office/drawing/2014/main" id="{D72EA8D7-8432-DDBE-DBC0-FA55EF3D0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29221867-856A-EC2C-BE9B-5A0DDA774FF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011E65D7-FB88-BBAA-17CE-A90B39B92F3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32734E2F-ED6C-5150-2D7E-0597E00F7F0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78" name="文本框 51">
            <a:extLst>
              <a:ext uri="{FF2B5EF4-FFF2-40B4-BE49-F238E27FC236}">
                <a16:creationId xmlns:a16="http://schemas.microsoft.com/office/drawing/2014/main" id="{16254284-C706-B1E2-7D75-4DD6052DE46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86" name="箭头: 五边形 42">
            <a:extLst>
              <a:ext uri="{FF2B5EF4-FFF2-40B4-BE49-F238E27FC236}">
                <a16:creationId xmlns:a16="http://schemas.microsoft.com/office/drawing/2014/main" id="{1F635D82-4091-5386-677B-AE5AC3BEF624}"/>
              </a:ext>
            </a:extLst>
          </p:cNvPr>
          <p:cNvSpPr/>
          <p:nvPr/>
        </p:nvSpPr>
        <p:spPr>
          <a:xfrm>
            <a:off x="7536162" y="1068772"/>
            <a:ext cx="3459711" cy="526438"/>
          </a:xfrm>
          <a:prstGeom prst="homePlate">
            <a:avLst/>
          </a:prstGeom>
          <a:solidFill>
            <a:srgbClr val="C00000"/>
          </a:solidFill>
          <a:ln>
            <a:solidFill>
              <a:srgbClr val="BF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Century Gothic" panose="020B0502020202020204" pitchFamily="34" charset="0"/>
                <a:ea typeface="Kaiti SC Regular" panose="02010600040101010101" charset="-122"/>
                <a:cs typeface="Kaiti SC Regular" panose="02010600040101010101" charset="-122"/>
              </a:rPr>
              <a:t>      </a:t>
            </a:r>
            <a:r>
              <a:rPr lang="en-US" altLang="zh-CN" sz="2000" b="1" dirty="0">
                <a:latin typeface="Century Gothic" panose="020B0502020202020204" pitchFamily="34" charset="0"/>
                <a:ea typeface="Kaiti SC Regular" panose="02010600040101010101" charset="-122"/>
                <a:cs typeface="Kaiti SC Regular" panose="02010600040101010101" charset="-122"/>
              </a:rPr>
              <a:t>Report</a:t>
            </a:r>
            <a:r>
              <a:rPr lang="zh-CN" altLang="en-US" sz="2000" b="1" dirty="0">
                <a:latin typeface="Century Gothic" panose="020B0502020202020204" pitchFamily="34" charset="0"/>
                <a:ea typeface="Kaiti SC Regular" panose="02010600040101010101" charset="-122"/>
                <a:cs typeface="Kaiti SC Regular" panose="02010600040101010101" charset="-122"/>
              </a:rPr>
              <a:t> </a:t>
            </a:r>
            <a:r>
              <a:rPr lang="en-US" altLang="zh-CN" sz="2000" b="1" dirty="0">
                <a:latin typeface="Century Gothic" panose="020B0502020202020204" pitchFamily="34" charset="0"/>
                <a:ea typeface="Kaiti SC Regular" panose="02010600040101010101" charset="-122"/>
                <a:cs typeface="Kaiti SC Regular" panose="02010600040101010101" charset="-122"/>
              </a:rPr>
              <a:t>Stage</a:t>
            </a:r>
            <a:endParaRPr lang="zh-CN" altLang="en-US" sz="2000" b="1" dirty="0">
              <a:latin typeface="Century Gothic" panose="020B0502020202020204" pitchFamily="34" charset="0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87" name="箭头: 五边形 43">
            <a:extLst>
              <a:ext uri="{FF2B5EF4-FFF2-40B4-BE49-F238E27FC236}">
                <a16:creationId xmlns:a16="http://schemas.microsoft.com/office/drawing/2014/main" id="{5859A195-C095-D7EB-046E-DDC150AA2F1D}"/>
              </a:ext>
            </a:extLst>
          </p:cNvPr>
          <p:cNvSpPr/>
          <p:nvPr/>
        </p:nvSpPr>
        <p:spPr>
          <a:xfrm>
            <a:off x="4169083" y="1068772"/>
            <a:ext cx="3950516" cy="526438"/>
          </a:xfrm>
          <a:prstGeom prst="homePlate">
            <a:avLst/>
          </a:prstGeom>
          <a:solidFill>
            <a:srgbClr val="FA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entury Gothic" panose="020B0502020202020204" pitchFamily="34" charset="0"/>
                <a:ea typeface="Kaiti SC Regular" panose="02010600040101010101" charset="-122"/>
                <a:cs typeface="Kaiti SC Regular" panose="02010600040101010101" charset="-122"/>
              </a:rPr>
              <a:t>          Mental</a:t>
            </a:r>
            <a:r>
              <a:rPr lang="zh-CN" altLang="en-US" sz="2000" b="1" dirty="0">
                <a:latin typeface="Century Gothic" panose="020B0502020202020204" pitchFamily="34" charset="0"/>
                <a:ea typeface="Kaiti SC Regular" panose="02010600040101010101" charset="-122"/>
                <a:cs typeface="Kaiti SC Regular" panose="02010600040101010101" charset="-122"/>
              </a:rPr>
              <a:t> </a:t>
            </a:r>
            <a:r>
              <a:rPr lang="en-US" altLang="zh-CN" sz="2000" b="1" dirty="0">
                <a:latin typeface="Century Gothic" panose="020B0502020202020204" pitchFamily="34" charset="0"/>
                <a:ea typeface="Kaiti SC Regular" panose="02010600040101010101" charset="-122"/>
                <a:cs typeface="Kaiti SC Regular" panose="02010600040101010101" charset="-122"/>
              </a:rPr>
              <a:t>Recovery Stage</a:t>
            </a:r>
            <a:endParaRPr lang="zh-CN" altLang="en-US" sz="2000" b="1" dirty="0">
              <a:latin typeface="Century Gothic" panose="020B0502020202020204" pitchFamily="34" charset="0"/>
              <a:ea typeface="Kaiti SC Regular" panose="02010600040101010101" charset="-122"/>
              <a:cs typeface="Kaiti SC Regular" panose="02010600040101010101" charset="-122"/>
            </a:endParaRPr>
          </a:p>
        </p:txBody>
      </p:sp>
      <p:sp>
        <p:nvSpPr>
          <p:cNvPr id="88" name="箭头: 五边形 44">
            <a:extLst>
              <a:ext uri="{FF2B5EF4-FFF2-40B4-BE49-F238E27FC236}">
                <a16:creationId xmlns:a16="http://schemas.microsoft.com/office/drawing/2014/main" id="{F053C9E6-F16E-D6F9-5A68-D75C7376969C}"/>
              </a:ext>
            </a:extLst>
          </p:cNvPr>
          <p:cNvSpPr/>
          <p:nvPr/>
        </p:nvSpPr>
        <p:spPr>
          <a:xfrm>
            <a:off x="802006" y="1068772"/>
            <a:ext cx="4051814" cy="526438"/>
          </a:xfrm>
          <a:prstGeom prst="homePlate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Century Gothic" panose="020B0502020202020204" pitchFamily="34" charset="0"/>
                <a:ea typeface="Kaiti SC Regular" panose="02010600040101010101" charset="-122"/>
              </a:rPr>
              <a:t>Dialogue Stage</a:t>
            </a:r>
            <a:endParaRPr lang="zh-CN" altLang="en-US" sz="20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DBC54E4-CF3F-9DB0-F46D-FB463F42410F}"/>
              </a:ext>
            </a:extLst>
          </p:cNvPr>
          <p:cNvSpPr txBox="1"/>
          <p:nvPr/>
        </p:nvSpPr>
        <p:spPr>
          <a:xfrm>
            <a:off x="2948737" y="3743556"/>
            <a:ext cx="154018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" altLang="zh-CN" sz="9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General Information </a:t>
            </a:r>
          </a:p>
          <a:p>
            <a:pPr algn="ctr"/>
            <a:r>
              <a:rPr lang="en" altLang="zh-CN" sz="9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Physical State Social Interpersonal Relationships</a:t>
            </a:r>
            <a:endParaRPr lang="zh-CN" altLang="en-US" sz="900" dirty="0">
              <a:solidFill>
                <a:schemeClr val="bg1"/>
              </a:solidFill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9EB63C4-1DA0-6959-2716-A006F635869F}"/>
              </a:ext>
            </a:extLst>
          </p:cNvPr>
          <p:cNvSpPr/>
          <p:nvPr/>
        </p:nvSpPr>
        <p:spPr>
          <a:xfrm>
            <a:off x="802005" y="1792489"/>
            <a:ext cx="3780445" cy="4487901"/>
          </a:xfrm>
          <a:prstGeom prst="rect">
            <a:avLst/>
          </a:prstGeom>
          <a:noFill/>
          <a:ln>
            <a:solidFill>
              <a:srgbClr val="DE8A8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74A923C-FA68-020D-04E0-558968D49CB7}"/>
              </a:ext>
            </a:extLst>
          </p:cNvPr>
          <p:cNvSpPr/>
          <p:nvPr/>
        </p:nvSpPr>
        <p:spPr>
          <a:xfrm>
            <a:off x="1921837" y="1854669"/>
            <a:ext cx="1540188" cy="642620"/>
          </a:xfrm>
          <a:prstGeom prst="rect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entury Gothic" panose="020B0502020202020204" pitchFamily="34" charset="0"/>
                <a:ea typeface="Kaiti SC Regular" panose="02010600040101010101" charset="-122"/>
              </a:rPr>
              <a:t>User Enter</a:t>
            </a:r>
            <a:endParaRPr lang="zh-CN" altLang="en-US" sz="14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2C3B78E-ED86-DC89-70A5-95E1A5667A81}"/>
              </a:ext>
            </a:extLst>
          </p:cNvPr>
          <p:cNvSpPr/>
          <p:nvPr/>
        </p:nvSpPr>
        <p:spPr>
          <a:xfrm>
            <a:off x="4686973" y="1799724"/>
            <a:ext cx="3254868" cy="4480665"/>
          </a:xfrm>
          <a:prstGeom prst="rect">
            <a:avLst/>
          </a:prstGeom>
          <a:noFill/>
          <a:ln>
            <a:solidFill>
              <a:srgbClr val="FA223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1595974-DFAE-D841-4AF4-0920930D17D7}"/>
              </a:ext>
            </a:extLst>
          </p:cNvPr>
          <p:cNvSpPr/>
          <p:nvPr/>
        </p:nvSpPr>
        <p:spPr>
          <a:xfrm>
            <a:off x="5453380" y="1868872"/>
            <a:ext cx="1690370" cy="642620"/>
          </a:xfrm>
          <a:prstGeom prst="rect">
            <a:avLst/>
          </a:prstGeom>
          <a:solidFill>
            <a:srgbClr val="FA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entury Gothic" panose="020B0502020202020204" pitchFamily="34" charset="0"/>
                <a:ea typeface="Kaiti SC Regular" panose="02010600040101010101" charset="-122"/>
              </a:rPr>
              <a:t>Score evaluation</a:t>
            </a:r>
            <a:endParaRPr lang="zh-CN" altLang="en-US" sz="14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17C1340C-8D64-5D25-BB18-1B9246231477}"/>
              </a:ext>
            </a:extLst>
          </p:cNvPr>
          <p:cNvSpPr/>
          <p:nvPr/>
        </p:nvSpPr>
        <p:spPr>
          <a:xfrm>
            <a:off x="8046365" y="1792488"/>
            <a:ext cx="2658256" cy="4476027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F012383-74C2-2BBF-668E-E440F7D42BD2}"/>
              </a:ext>
            </a:extLst>
          </p:cNvPr>
          <p:cNvSpPr/>
          <p:nvPr/>
        </p:nvSpPr>
        <p:spPr>
          <a:xfrm>
            <a:off x="8600412" y="2113794"/>
            <a:ext cx="1540188" cy="642620"/>
          </a:xfrm>
          <a:prstGeom prst="rect">
            <a:avLst/>
          </a:prstGeom>
          <a:solidFill>
            <a:srgbClr val="C00000"/>
          </a:solidFill>
          <a:ln>
            <a:solidFill>
              <a:srgbClr val="BF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Century Gothic" panose="020B0502020202020204" pitchFamily="34" charset="0"/>
                <a:ea typeface="Kaiti SC Regular" panose="02010600040101010101" charset="-122"/>
              </a:rPr>
              <a:t>Generate Report</a:t>
            </a:r>
            <a:endParaRPr lang="zh-CN" altLang="en-US" sz="16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84" name="矩形: 圆角 40">
            <a:extLst>
              <a:ext uri="{FF2B5EF4-FFF2-40B4-BE49-F238E27FC236}">
                <a16:creationId xmlns:a16="http://schemas.microsoft.com/office/drawing/2014/main" id="{5826A4DF-CE75-4824-8068-F21BAE0FEA11}"/>
              </a:ext>
            </a:extLst>
          </p:cNvPr>
          <p:cNvSpPr/>
          <p:nvPr/>
        </p:nvSpPr>
        <p:spPr>
          <a:xfrm>
            <a:off x="8600412" y="3027063"/>
            <a:ext cx="1622288" cy="3018651"/>
          </a:xfrm>
          <a:prstGeom prst="roundRect">
            <a:avLst/>
          </a:prstGeom>
          <a:solidFill>
            <a:srgbClr val="C00000"/>
          </a:solidFill>
          <a:ln>
            <a:solidFill>
              <a:srgbClr val="BF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D365A5D-387C-7504-E6CB-842077CA3599}"/>
              </a:ext>
            </a:extLst>
          </p:cNvPr>
          <p:cNvSpPr txBox="1"/>
          <p:nvPr/>
        </p:nvSpPr>
        <p:spPr>
          <a:xfrm>
            <a:off x="8579369" y="3269224"/>
            <a:ext cx="182596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  <a:ea typeface="Kaiti SC Regular" panose="02010600040101010101" charset="-122"/>
              </a:rPr>
              <a:t>Provide indication of user’s mental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bg1"/>
              </a:solidFill>
              <a:latin typeface="Century Gothic" panose="020B0502020202020204" pitchFamily="34" charset="0"/>
              <a:ea typeface="Kaiti SC Regular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chemeClr val="bg1"/>
              </a:solidFill>
              <a:latin typeface="Century Gothic" panose="020B0502020202020204" pitchFamily="34" charset="0"/>
              <a:ea typeface="Kaiti SC Regular" panose="0201060004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bg1"/>
                </a:solidFill>
                <a:latin typeface="Century Gothic" panose="020B0502020202020204" pitchFamily="34" charset="0"/>
                <a:ea typeface="Kaiti SC Regular" panose="02010600040101010101" charset="-122"/>
              </a:rPr>
              <a:t>Provide professional source and guidance for mental help</a:t>
            </a:r>
            <a:endParaRPr lang="zh-CN" altLang="en-US" sz="1400" b="1" dirty="0">
              <a:solidFill>
                <a:schemeClr val="bg1"/>
              </a:solidFill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6AD44826-878A-126E-780E-C90BF5247685}"/>
              </a:ext>
            </a:extLst>
          </p:cNvPr>
          <p:cNvSpPr/>
          <p:nvPr/>
        </p:nvSpPr>
        <p:spPr>
          <a:xfrm>
            <a:off x="1383831" y="5246168"/>
            <a:ext cx="2658110" cy="482429"/>
          </a:xfrm>
          <a:prstGeom prst="rect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Century Gothic" panose="020B0502020202020204" pitchFamily="34" charset="0"/>
                <a:ea typeface="Kaiti SC Regular" panose="02010600040101010101" charset="-122"/>
              </a:rPr>
              <a:t>Sentiment Analysis</a:t>
            </a:r>
          </a:p>
          <a:p>
            <a:pPr algn="ctr"/>
            <a:r>
              <a:rPr lang="en-US" altLang="zh-CN" sz="1200" b="1" dirty="0">
                <a:latin typeface="Century Gothic" panose="020B0502020202020204" pitchFamily="34" charset="0"/>
                <a:ea typeface="Kaiti SC Regular" panose="02010600040101010101" charset="-122"/>
              </a:rPr>
              <a:t>Extreme Behavior analysis</a:t>
            </a:r>
            <a:endParaRPr lang="zh-CN" altLang="en-US" sz="12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90" name="下箭头 89">
            <a:extLst>
              <a:ext uri="{FF2B5EF4-FFF2-40B4-BE49-F238E27FC236}">
                <a16:creationId xmlns:a16="http://schemas.microsoft.com/office/drawing/2014/main" id="{5E17DCB0-BC29-5523-0829-123F36D7EBAD}"/>
              </a:ext>
            </a:extLst>
          </p:cNvPr>
          <p:cNvSpPr/>
          <p:nvPr/>
        </p:nvSpPr>
        <p:spPr>
          <a:xfrm>
            <a:off x="2566670" y="2554883"/>
            <a:ext cx="292735" cy="476885"/>
          </a:xfrm>
          <a:prstGeom prst="downArrow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3C5681F-3DD2-029C-2D86-5F748ED41A09}"/>
              </a:ext>
            </a:extLst>
          </p:cNvPr>
          <p:cNvSpPr/>
          <p:nvPr/>
        </p:nvSpPr>
        <p:spPr>
          <a:xfrm>
            <a:off x="1942792" y="3077044"/>
            <a:ext cx="1540188" cy="642620"/>
          </a:xfrm>
          <a:prstGeom prst="rect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entury Gothic" panose="020B0502020202020204" pitchFamily="34" charset="0"/>
                <a:ea typeface="Kaiti SC Regular" panose="02010600040101010101" charset="-122"/>
              </a:rPr>
              <a:t>Conversation</a:t>
            </a:r>
            <a:endParaRPr lang="zh-CN" altLang="en-US" sz="14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0218A7D-F6D2-CDBB-99B5-A36FF990E9A6}"/>
              </a:ext>
            </a:extLst>
          </p:cNvPr>
          <p:cNvSpPr txBox="1"/>
          <p:nvPr/>
        </p:nvSpPr>
        <p:spPr>
          <a:xfrm>
            <a:off x="1550035" y="2583458"/>
            <a:ext cx="640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Century Gothic" panose="020B0502020202020204" pitchFamily="34" charset="0"/>
                <a:ea typeface="Kaiti SC Regular" panose="02010600040101010101" charset="-122"/>
              </a:rPr>
              <a:t>会谈法</a:t>
            </a:r>
          </a:p>
          <a:p>
            <a:r>
              <a:rPr lang="zh-CN" altLang="en-US" sz="1200">
                <a:latin typeface="Century Gothic" panose="020B0502020202020204" pitchFamily="34" charset="0"/>
                <a:ea typeface="Kaiti SC Regular" panose="02010600040101010101" charset="-122"/>
              </a:rPr>
              <a:t>观察法</a:t>
            </a:r>
          </a:p>
        </p:txBody>
      </p:sp>
      <p:sp>
        <p:nvSpPr>
          <p:cNvPr id="93" name="下箭头 92">
            <a:extLst>
              <a:ext uri="{FF2B5EF4-FFF2-40B4-BE49-F238E27FC236}">
                <a16:creationId xmlns:a16="http://schemas.microsoft.com/office/drawing/2014/main" id="{38321528-EF20-9206-0BB6-B9869992400E}"/>
              </a:ext>
            </a:extLst>
          </p:cNvPr>
          <p:cNvSpPr/>
          <p:nvPr/>
        </p:nvSpPr>
        <p:spPr>
          <a:xfrm>
            <a:off x="2582545" y="3782973"/>
            <a:ext cx="292735" cy="476885"/>
          </a:xfrm>
          <a:prstGeom prst="downArrow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454AADC2-2EBB-E97C-24B3-DD6A0AB1C463}"/>
              </a:ext>
            </a:extLst>
          </p:cNvPr>
          <p:cNvSpPr/>
          <p:nvPr/>
        </p:nvSpPr>
        <p:spPr>
          <a:xfrm>
            <a:off x="1958667" y="4323548"/>
            <a:ext cx="1540188" cy="767283"/>
          </a:xfrm>
          <a:prstGeom prst="rect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Century Gothic" panose="020B0502020202020204" pitchFamily="34" charset="0"/>
                <a:ea typeface="Kaiti SC Regular" panose="02010600040101010101" charset="-122"/>
              </a:rPr>
              <a:t>Offering companion and window to vent on</a:t>
            </a:r>
            <a:endParaRPr lang="zh-CN" altLang="en-US" sz="11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5088002-838E-05FD-E7E5-A9A21B096612}"/>
              </a:ext>
            </a:extLst>
          </p:cNvPr>
          <p:cNvSpPr txBox="1"/>
          <p:nvPr/>
        </p:nvSpPr>
        <p:spPr>
          <a:xfrm>
            <a:off x="3183255" y="2669183"/>
            <a:ext cx="1402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Century Gothic" panose="020B0502020202020204" pitchFamily="34" charset="0"/>
                <a:ea typeface="Kaiti SC Regular" panose="02010600040101010101" charset="-122"/>
              </a:rPr>
              <a:t>诊疗工具：量表等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9170843-FE2D-FD43-5233-AD02EA3BCACE}"/>
              </a:ext>
            </a:extLst>
          </p:cNvPr>
          <p:cNvSpPr txBox="1"/>
          <p:nvPr/>
        </p:nvSpPr>
        <p:spPr>
          <a:xfrm>
            <a:off x="1207135" y="3851553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Century Gothic" panose="020B0502020202020204" pitchFamily="34" charset="0"/>
                <a:ea typeface="Kaiti SC Regular" panose="02010600040101010101" charset="-122"/>
              </a:rPr>
              <a:t>既往史调查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D0B4434-B71C-2669-BB46-A60B77C89410}"/>
              </a:ext>
            </a:extLst>
          </p:cNvPr>
          <p:cNvSpPr/>
          <p:nvPr/>
        </p:nvSpPr>
        <p:spPr>
          <a:xfrm>
            <a:off x="5496560" y="4323358"/>
            <a:ext cx="1689735" cy="642620"/>
          </a:xfrm>
          <a:prstGeom prst="rect">
            <a:avLst/>
          </a:prstGeom>
          <a:solidFill>
            <a:srgbClr val="FA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Century Gothic" panose="020B0502020202020204" pitchFamily="34" charset="0"/>
                <a:ea typeface="Kaiti SC Regular" panose="02010600040101010101" charset="-122"/>
              </a:rPr>
              <a:t>Further Dialogue</a:t>
            </a:r>
            <a:endParaRPr lang="zh-CN" altLang="en-US" sz="14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3AE6B645-7999-D45C-DCBC-FF07C351912A}"/>
              </a:ext>
            </a:extLst>
          </p:cNvPr>
          <p:cNvSpPr/>
          <p:nvPr/>
        </p:nvSpPr>
        <p:spPr>
          <a:xfrm>
            <a:off x="5492115" y="3075372"/>
            <a:ext cx="1690370" cy="642620"/>
          </a:xfrm>
          <a:prstGeom prst="rect">
            <a:avLst/>
          </a:prstGeom>
          <a:solidFill>
            <a:srgbClr val="FA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Century Gothic" panose="020B0502020202020204" pitchFamily="34" charset="0"/>
                <a:ea typeface="Kaiti SC Regular" panose="02010600040101010101" charset="-122"/>
              </a:rPr>
              <a:t>Provide recovery tips and suggestions</a:t>
            </a:r>
            <a:endParaRPr lang="zh-CN" altLang="en-US" sz="12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100" name="下箭头 99">
            <a:extLst>
              <a:ext uri="{FF2B5EF4-FFF2-40B4-BE49-F238E27FC236}">
                <a16:creationId xmlns:a16="http://schemas.microsoft.com/office/drawing/2014/main" id="{BB725B99-60FB-7CA9-B654-F1354ABB7B77}"/>
              </a:ext>
            </a:extLst>
          </p:cNvPr>
          <p:cNvSpPr/>
          <p:nvPr/>
        </p:nvSpPr>
        <p:spPr>
          <a:xfrm>
            <a:off x="6190615" y="2554883"/>
            <a:ext cx="292735" cy="476885"/>
          </a:xfrm>
          <a:prstGeom prst="downArrow">
            <a:avLst/>
          </a:prstGeom>
          <a:solidFill>
            <a:srgbClr val="FA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5FA5F4D-C7BB-0C59-7658-9F68508C8C10}"/>
              </a:ext>
            </a:extLst>
          </p:cNvPr>
          <p:cNvSpPr txBox="1"/>
          <p:nvPr/>
        </p:nvSpPr>
        <p:spPr>
          <a:xfrm>
            <a:off x="5143500" y="2632353"/>
            <a:ext cx="89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Century Gothic" panose="020B0502020202020204" pitchFamily="34" charset="0"/>
                <a:ea typeface="Kaiti SC Regular" panose="02010600040101010101" charset="-122"/>
              </a:rPr>
              <a:t>心理问题诊断的六大程序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2290654-8953-3125-16F9-9D2F9454A967}"/>
              </a:ext>
            </a:extLst>
          </p:cNvPr>
          <p:cNvSpPr txBox="1"/>
          <p:nvPr/>
        </p:nvSpPr>
        <p:spPr>
          <a:xfrm>
            <a:off x="6315022" y="3784124"/>
            <a:ext cx="154018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Kaiti SC Regular" panose="02010600040101010101" charset="-122"/>
              </a:rPr>
              <a:t>Negative</a:t>
            </a:r>
            <a:r>
              <a:rPr lang="zh-CN" altLang="en-US" sz="1000" dirty="0">
                <a:solidFill>
                  <a:schemeClr val="bg1"/>
                </a:solidFill>
                <a:latin typeface="Century Gothic" panose="020B0502020202020204" pitchFamily="34" charset="0"/>
                <a:ea typeface="Kaiti SC Regular" panose="02010600040101010101" charset="-122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Kaiti SC Regular" panose="02010600040101010101" charset="-122"/>
              </a:rPr>
              <a:t>Confront</a:t>
            </a:r>
          </a:p>
          <a:p>
            <a:pPr algn="ctr"/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Kaiti SC Regular" panose="02010600040101010101" charset="-122"/>
              </a:rPr>
              <a:t>Calming Practice</a:t>
            </a:r>
            <a:endParaRPr lang="zh-CN" altLang="en-US" sz="1000" dirty="0">
              <a:solidFill>
                <a:schemeClr val="bg1"/>
              </a:solidFill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492583C-393C-26D1-AA9B-61513CA5E447}"/>
              </a:ext>
            </a:extLst>
          </p:cNvPr>
          <p:cNvSpPr/>
          <p:nvPr/>
        </p:nvSpPr>
        <p:spPr>
          <a:xfrm>
            <a:off x="5143717" y="5403094"/>
            <a:ext cx="2506110" cy="642620"/>
          </a:xfrm>
          <a:prstGeom prst="rect">
            <a:avLst/>
          </a:prstGeom>
          <a:solidFill>
            <a:srgbClr val="FA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Century Gothic" panose="020B0502020202020204" pitchFamily="34" charset="0"/>
                <a:ea typeface="Kaiti SC Regular" panose="02010600040101010101" charset="-122"/>
              </a:rPr>
              <a:t>Professional</a:t>
            </a:r>
            <a:r>
              <a:rPr lang="zh-CN" altLang="en-US" sz="1600" b="1" dirty="0">
                <a:latin typeface="Century Gothic" panose="020B0502020202020204" pitchFamily="34" charset="0"/>
                <a:ea typeface="Kaiti SC Regular" panose="02010600040101010101" charset="-122"/>
              </a:rPr>
              <a:t> </a:t>
            </a:r>
            <a:r>
              <a:rPr lang="en-US" altLang="zh-CN" sz="1600" b="1" dirty="0">
                <a:latin typeface="Century Gothic" panose="020B0502020202020204" pitchFamily="34" charset="0"/>
                <a:ea typeface="Kaiti SC Regular" panose="02010600040101010101" charset="-122"/>
              </a:rPr>
              <a:t>recovery procedure</a:t>
            </a:r>
            <a:endParaRPr lang="zh-CN" altLang="en-US" sz="16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5AD732F-FBBA-E8BB-DC6D-51C0EFEFFAE5}"/>
              </a:ext>
            </a:extLst>
          </p:cNvPr>
          <p:cNvSpPr txBox="1"/>
          <p:nvPr/>
        </p:nvSpPr>
        <p:spPr>
          <a:xfrm>
            <a:off x="4737989" y="6127878"/>
            <a:ext cx="22212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Century Gothic" panose="020B0502020202020204" pitchFamily="34" charset="0"/>
                <a:ea typeface="Kaiti SC Bold" panose="02010600040101010101" charset="-122"/>
              </a:rPr>
              <a:t>心理咨询的一般流程图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0BA0AA18-D123-245E-02EA-8965882A6335}"/>
              </a:ext>
            </a:extLst>
          </p:cNvPr>
          <p:cNvSpPr/>
          <p:nvPr/>
        </p:nvSpPr>
        <p:spPr>
          <a:xfrm>
            <a:off x="1388282" y="5807514"/>
            <a:ext cx="1290934" cy="402556"/>
          </a:xfrm>
          <a:prstGeom prst="rect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Century Gothic" panose="020B0502020202020204" pitchFamily="34" charset="0"/>
                <a:ea typeface="Kaiti SC Regular" panose="02010600040101010101" charset="-122"/>
              </a:rPr>
              <a:t>Emotion score</a:t>
            </a:r>
            <a:endParaRPr lang="zh-CN" altLang="en-US" sz="12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E1281B9-5DD3-D1EC-6801-F3E8B3A3A5D5}"/>
              </a:ext>
            </a:extLst>
          </p:cNvPr>
          <p:cNvSpPr/>
          <p:nvPr/>
        </p:nvSpPr>
        <p:spPr>
          <a:xfrm>
            <a:off x="2754796" y="5807514"/>
            <a:ext cx="1287145" cy="402556"/>
          </a:xfrm>
          <a:prstGeom prst="rect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Century Gothic" panose="020B0502020202020204" pitchFamily="34" charset="0"/>
                <a:ea typeface="Kaiti SC Regular" panose="02010600040101010101" charset="-122"/>
              </a:rPr>
              <a:t>Extreme behavior score</a:t>
            </a:r>
            <a:endParaRPr lang="zh-CN" altLang="en-US" sz="11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97" name="下箭头 96">
            <a:extLst>
              <a:ext uri="{FF2B5EF4-FFF2-40B4-BE49-F238E27FC236}">
                <a16:creationId xmlns:a16="http://schemas.microsoft.com/office/drawing/2014/main" id="{1813B450-6FA4-A287-C769-610DB8AA1907}"/>
              </a:ext>
            </a:extLst>
          </p:cNvPr>
          <p:cNvSpPr/>
          <p:nvPr/>
        </p:nvSpPr>
        <p:spPr>
          <a:xfrm>
            <a:off x="6196330" y="3742968"/>
            <a:ext cx="292735" cy="476885"/>
          </a:xfrm>
          <a:prstGeom prst="downArrow">
            <a:avLst/>
          </a:prstGeom>
          <a:solidFill>
            <a:srgbClr val="FA2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563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Demo Demonstration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矩形 37">
            <a:extLst>
              <a:ext uri="{FF2B5EF4-FFF2-40B4-BE49-F238E27FC236}">
                <a16:creationId xmlns:a16="http://schemas.microsoft.com/office/drawing/2014/main" id="{679D92D5-45A7-1805-3D92-2BD80F3B17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5" name="三角形 38">
            <a:extLst>
              <a:ext uri="{FF2B5EF4-FFF2-40B4-BE49-F238E27FC236}">
                <a16:creationId xmlns:a16="http://schemas.microsoft.com/office/drawing/2014/main" id="{B0139BF3-4BDA-D8FF-895C-51103CFDD1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6" name="矩形 39">
            <a:extLst>
              <a:ext uri="{FF2B5EF4-FFF2-40B4-BE49-F238E27FC236}">
                <a16:creationId xmlns:a16="http://schemas.microsoft.com/office/drawing/2014/main" id="{83C13D37-9B71-BD22-C7C6-3856347E9E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三角形 40">
            <a:extLst>
              <a:ext uri="{FF2B5EF4-FFF2-40B4-BE49-F238E27FC236}">
                <a16:creationId xmlns:a16="http://schemas.microsoft.com/office/drawing/2014/main" id="{7DAEF673-A936-2EDF-382E-327CFBA2A23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8" name="矩形 41">
            <a:extLst>
              <a:ext uri="{FF2B5EF4-FFF2-40B4-BE49-F238E27FC236}">
                <a16:creationId xmlns:a16="http://schemas.microsoft.com/office/drawing/2014/main" id="{6045F27E-6430-79F5-5BE8-1F8C361DAD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9" name="三角形 42">
            <a:extLst>
              <a:ext uri="{FF2B5EF4-FFF2-40B4-BE49-F238E27FC236}">
                <a16:creationId xmlns:a16="http://schemas.microsoft.com/office/drawing/2014/main" id="{349733D3-8245-4E74-DD0B-A04C17AC91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0" name="矩形 43">
            <a:extLst>
              <a:ext uri="{FF2B5EF4-FFF2-40B4-BE49-F238E27FC236}">
                <a16:creationId xmlns:a16="http://schemas.microsoft.com/office/drawing/2014/main" id="{AB8A97DB-AE96-FBDA-F38F-A1C99D3648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1" name="三角形 44">
            <a:extLst>
              <a:ext uri="{FF2B5EF4-FFF2-40B4-BE49-F238E27FC236}">
                <a16:creationId xmlns:a16="http://schemas.microsoft.com/office/drawing/2014/main" id="{F8051D3C-DA05-E293-413B-7AB96D1DB8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2" name="三角形 45">
            <a:extLst>
              <a:ext uri="{FF2B5EF4-FFF2-40B4-BE49-F238E27FC236}">
                <a16:creationId xmlns:a16="http://schemas.microsoft.com/office/drawing/2014/main" id="{CC1BDF71-6E1F-8A60-7147-4DD60F9B89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3" name="三角形 46">
            <a:extLst>
              <a:ext uri="{FF2B5EF4-FFF2-40B4-BE49-F238E27FC236}">
                <a16:creationId xmlns:a16="http://schemas.microsoft.com/office/drawing/2014/main" id="{4B5E3909-67E2-AA45-3648-C854174381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4" name="三角形 47">
            <a:extLst>
              <a:ext uri="{FF2B5EF4-FFF2-40B4-BE49-F238E27FC236}">
                <a16:creationId xmlns:a16="http://schemas.microsoft.com/office/drawing/2014/main" id="{D72EA8D7-8432-DDBE-DBC0-FA55EF3D0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29221867-856A-EC2C-BE9B-5A0DDA774FF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011E65D7-FB88-BBAA-17CE-A90B39B92F3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32734E2F-ED6C-5150-2D7E-0597E00F7F0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78" name="文本框 51">
            <a:extLst>
              <a:ext uri="{FF2B5EF4-FFF2-40B4-BE49-F238E27FC236}">
                <a16:creationId xmlns:a16="http://schemas.microsoft.com/office/drawing/2014/main" id="{16254284-C706-B1E2-7D75-4DD6052DE46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  <p:pic>
        <p:nvPicPr>
          <p:cNvPr id="4" name="907_1682857069.mp4">
            <a:hlinkClick r:id="" action="ppaction://media"/>
            <a:extLst>
              <a:ext uri="{FF2B5EF4-FFF2-40B4-BE49-F238E27FC236}">
                <a16:creationId xmlns:a16="http://schemas.microsoft.com/office/drawing/2014/main" id="{20ECF1BE-138F-40B0-D682-35CDD7C15867}"/>
              </a:ext>
            </a:extLst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0" y="902311"/>
            <a:ext cx="12192000" cy="59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38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Implementation | Sentiment Analysis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矩形 37">
            <a:extLst>
              <a:ext uri="{FF2B5EF4-FFF2-40B4-BE49-F238E27FC236}">
                <a16:creationId xmlns:a16="http://schemas.microsoft.com/office/drawing/2014/main" id="{679D92D5-45A7-1805-3D92-2BD80F3B17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5" name="三角形 38">
            <a:extLst>
              <a:ext uri="{FF2B5EF4-FFF2-40B4-BE49-F238E27FC236}">
                <a16:creationId xmlns:a16="http://schemas.microsoft.com/office/drawing/2014/main" id="{B0139BF3-4BDA-D8FF-895C-51103CFDD1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6" name="矩形 39">
            <a:extLst>
              <a:ext uri="{FF2B5EF4-FFF2-40B4-BE49-F238E27FC236}">
                <a16:creationId xmlns:a16="http://schemas.microsoft.com/office/drawing/2014/main" id="{83C13D37-9B71-BD22-C7C6-3856347E9E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三角形 40">
            <a:extLst>
              <a:ext uri="{FF2B5EF4-FFF2-40B4-BE49-F238E27FC236}">
                <a16:creationId xmlns:a16="http://schemas.microsoft.com/office/drawing/2014/main" id="{7DAEF673-A936-2EDF-382E-327CFBA2A23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8" name="矩形 41">
            <a:extLst>
              <a:ext uri="{FF2B5EF4-FFF2-40B4-BE49-F238E27FC236}">
                <a16:creationId xmlns:a16="http://schemas.microsoft.com/office/drawing/2014/main" id="{6045F27E-6430-79F5-5BE8-1F8C361DAD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9" name="三角形 42">
            <a:extLst>
              <a:ext uri="{FF2B5EF4-FFF2-40B4-BE49-F238E27FC236}">
                <a16:creationId xmlns:a16="http://schemas.microsoft.com/office/drawing/2014/main" id="{349733D3-8245-4E74-DD0B-A04C17AC91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0" name="矩形 43">
            <a:extLst>
              <a:ext uri="{FF2B5EF4-FFF2-40B4-BE49-F238E27FC236}">
                <a16:creationId xmlns:a16="http://schemas.microsoft.com/office/drawing/2014/main" id="{AB8A97DB-AE96-FBDA-F38F-A1C99D3648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1" name="三角形 44">
            <a:extLst>
              <a:ext uri="{FF2B5EF4-FFF2-40B4-BE49-F238E27FC236}">
                <a16:creationId xmlns:a16="http://schemas.microsoft.com/office/drawing/2014/main" id="{F8051D3C-DA05-E293-413B-7AB96D1DB8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2" name="三角形 45">
            <a:extLst>
              <a:ext uri="{FF2B5EF4-FFF2-40B4-BE49-F238E27FC236}">
                <a16:creationId xmlns:a16="http://schemas.microsoft.com/office/drawing/2014/main" id="{CC1BDF71-6E1F-8A60-7147-4DD60F9B89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3" name="三角形 46">
            <a:extLst>
              <a:ext uri="{FF2B5EF4-FFF2-40B4-BE49-F238E27FC236}">
                <a16:creationId xmlns:a16="http://schemas.microsoft.com/office/drawing/2014/main" id="{4B5E3909-67E2-AA45-3648-C854174381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4" name="三角形 47">
            <a:extLst>
              <a:ext uri="{FF2B5EF4-FFF2-40B4-BE49-F238E27FC236}">
                <a16:creationId xmlns:a16="http://schemas.microsoft.com/office/drawing/2014/main" id="{D72EA8D7-8432-DDBE-DBC0-FA55EF3D0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29221867-856A-EC2C-BE9B-5A0DDA774FF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011E65D7-FB88-BBAA-17CE-A90B39B92F3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32734E2F-ED6C-5150-2D7E-0597E00F7F0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78" name="文本框 51">
            <a:extLst>
              <a:ext uri="{FF2B5EF4-FFF2-40B4-BE49-F238E27FC236}">
                <a16:creationId xmlns:a16="http://schemas.microsoft.com/office/drawing/2014/main" id="{16254284-C706-B1E2-7D75-4DD6052DE46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AE05A9-D024-6665-C625-91896BFDDADA}"/>
              </a:ext>
            </a:extLst>
          </p:cNvPr>
          <p:cNvSpPr txBox="1"/>
          <p:nvPr/>
        </p:nvSpPr>
        <p:spPr>
          <a:xfrm>
            <a:off x="7012346" y="1424719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Sentiment keyword detection</a:t>
            </a:r>
            <a:endParaRPr kumimoji="1"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矩形: 圆角 1">
            <a:extLst>
              <a:ext uri="{FF2B5EF4-FFF2-40B4-BE49-F238E27FC236}">
                <a16:creationId xmlns:a16="http://schemas.microsoft.com/office/drawing/2014/main" id="{A17B1FD9-6D46-14D0-42E3-9044F13DCA75}"/>
              </a:ext>
            </a:extLst>
          </p:cNvPr>
          <p:cNvSpPr/>
          <p:nvPr/>
        </p:nvSpPr>
        <p:spPr>
          <a:xfrm>
            <a:off x="7525519" y="1895624"/>
            <a:ext cx="2317115" cy="834390"/>
          </a:xfrm>
          <a:prstGeom prst="roundRect">
            <a:avLst/>
          </a:prstGeom>
          <a:solidFill>
            <a:srgbClr val="B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Keyword</a:t>
            </a:r>
            <a:r>
              <a: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Detector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直接箭头连接符 38">
            <a:extLst>
              <a:ext uri="{FF2B5EF4-FFF2-40B4-BE49-F238E27FC236}">
                <a16:creationId xmlns:a16="http://schemas.microsoft.com/office/drawing/2014/main" id="{6234C712-15C0-875B-17AF-177C7B2B2781}"/>
              </a:ext>
            </a:extLst>
          </p:cNvPr>
          <p:cNvCxnSpPr>
            <a:cxnSpLocks/>
          </p:cNvCxnSpPr>
          <p:nvPr/>
        </p:nvCxnSpPr>
        <p:spPr>
          <a:xfrm>
            <a:off x="8738071" y="2874030"/>
            <a:ext cx="0" cy="726119"/>
          </a:xfrm>
          <a:prstGeom prst="straightConnector1">
            <a:avLst/>
          </a:prstGeom>
          <a:solidFill>
            <a:schemeClr val="tx1"/>
          </a:solidFill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0552481-61D7-3A44-C36B-EB71095EB4CF}"/>
              </a:ext>
            </a:extLst>
          </p:cNvPr>
          <p:cNvSpPr txBox="1"/>
          <p:nvPr/>
        </p:nvSpPr>
        <p:spPr>
          <a:xfrm>
            <a:off x="3688627" y="3785659"/>
            <a:ext cx="6538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Emotional keyword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F9ED7A-CB91-5F13-70FC-8123DDA3064A}"/>
              </a:ext>
            </a:extLst>
          </p:cNvPr>
          <p:cNvSpPr txBox="1"/>
          <p:nvPr/>
        </p:nvSpPr>
        <p:spPr>
          <a:xfrm>
            <a:off x="7215928" y="3706412"/>
            <a:ext cx="6538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Extreme Behavior 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Keyword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圆角矩形 20">
            <a:extLst>
              <a:ext uri="{FF2B5EF4-FFF2-40B4-BE49-F238E27FC236}">
                <a16:creationId xmlns:a16="http://schemas.microsoft.com/office/drawing/2014/main" id="{A04653DE-F959-793A-53E2-DD9E8E97D804}"/>
              </a:ext>
            </a:extLst>
          </p:cNvPr>
          <p:cNvSpPr/>
          <p:nvPr/>
        </p:nvSpPr>
        <p:spPr>
          <a:xfrm>
            <a:off x="5439142" y="4364619"/>
            <a:ext cx="3037556" cy="1469098"/>
          </a:xfrm>
          <a:prstGeom prst="roundRect">
            <a:avLst>
              <a:gd name="adj" fmla="val 9610"/>
            </a:avLst>
          </a:prstGeom>
          <a:ln w="34925">
            <a:solidFill>
              <a:srgbClr val="D0213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圆角矩形 20">
            <a:extLst>
              <a:ext uri="{FF2B5EF4-FFF2-40B4-BE49-F238E27FC236}">
                <a16:creationId xmlns:a16="http://schemas.microsoft.com/office/drawing/2014/main" id="{862684CD-C5A2-F46A-1DC2-2DD66B8F6226}"/>
              </a:ext>
            </a:extLst>
          </p:cNvPr>
          <p:cNvSpPr/>
          <p:nvPr/>
        </p:nvSpPr>
        <p:spPr>
          <a:xfrm>
            <a:off x="8992713" y="4357638"/>
            <a:ext cx="3037556" cy="1469098"/>
          </a:xfrm>
          <a:prstGeom prst="roundRect">
            <a:avLst>
              <a:gd name="adj" fmla="val 9610"/>
            </a:avLst>
          </a:prstGeom>
          <a:ln w="34925">
            <a:solidFill>
              <a:srgbClr val="D0213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542A07-D975-8E92-9DD5-7F8B3558687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44236"/>
          <a:stretch/>
        </p:blipFill>
        <p:spPr>
          <a:xfrm>
            <a:off x="846917" y="1609385"/>
            <a:ext cx="4334217" cy="34714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D004028-C471-6B08-3D95-3A4AC927CC74}"/>
              </a:ext>
            </a:extLst>
          </p:cNvPr>
          <p:cNvSpPr txBox="1"/>
          <p:nvPr/>
        </p:nvSpPr>
        <p:spPr>
          <a:xfrm>
            <a:off x="2275652" y="548251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Core</a:t>
            </a:r>
            <a:r>
              <a:rPr kumimoji="1"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kumimoji="1"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F65B53-B036-01D6-9574-64AC1126DD53}"/>
              </a:ext>
            </a:extLst>
          </p:cNvPr>
          <p:cNvSpPr txBox="1"/>
          <p:nvPr/>
        </p:nvSpPr>
        <p:spPr>
          <a:xfrm>
            <a:off x="9071163" y="4515311"/>
            <a:ext cx="288065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suicide</a:t>
            </a:r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‘ ‘</a:t>
            </a:r>
            <a:r>
              <a: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murder“self-destruction’self-murder” </a:t>
            </a:r>
            <a:r>
              <a:rPr lang="en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"assassination” ,"homicide", "hari-kari", "killing", "slaying",</a:t>
            </a:r>
          </a:p>
          <a:p>
            <a:pPr algn="ctr"/>
            <a:r>
              <a:rPr lang="en" altLang="zh-CN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"manslaughter"</a:t>
            </a:r>
            <a:endParaRPr lang="zh-CN" alt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8A58218-5D5C-7FB8-F412-E672EA9AE5B4}"/>
              </a:ext>
            </a:extLst>
          </p:cNvPr>
          <p:cNvSpPr txBox="1"/>
          <p:nvPr/>
        </p:nvSpPr>
        <p:spPr>
          <a:xfrm>
            <a:off x="5677734" y="4544273"/>
            <a:ext cx="25637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"happy", "sad", "depressed", "heart-broken", "joyful", "pleased", "delight", "somber", "downcast", "grieving"</a:t>
            </a:r>
          </a:p>
        </p:txBody>
      </p:sp>
    </p:spTree>
    <p:extLst>
      <p:ext uri="{BB962C8B-B14F-4D97-AF65-F5344CB8AC3E}">
        <p14:creationId xmlns:p14="http://schemas.microsoft.com/office/powerpoint/2010/main" val="1307437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626CCB-B740-2FFC-1435-49D180CC7294}"/>
              </a:ext>
            </a:extLst>
          </p:cNvPr>
          <p:cNvSpPr/>
          <p:nvPr/>
        </p:nvSpPr>
        <p:spPr>
          <a:xfrm>
            <a:off x="-297789" y="0"/>
            <a:ext cx="13069409" cy="830811"/>
          </a:xfrm>
          <a:prstGeom prst="roundRect">
            <a:avLst>
              <a:gd name="adj" fmla="val 3737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id="{BD7ADD25-A311-D0F6-0132-88B0B2E6C159}"/>
              </a:ext>
            </a:extLst>
          </p:cNvPr>
          <p:cNvSpPr txBox="1"/>
          <p:nvPr/>
        </p:nvSpPr>
        <p:spPr>
          <a:xfrm>
            <a:off x="203125" y="215918"/>
            <a:ext cx="10718998" cy="441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Implementation | Sentiment Analysis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矩形 37">
            <a:extLst>
              <a:ext uri="{FF2B5EF4-FFF2-40B4-BE49-F238E27FC236}">
                <a16:creationId xmlns:a16="http://schemas.microsoft.com/office/drawing/2014/main" id="{679D92D5-45A7-1805-3D92-2BD80F3B17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774" y="6441933"/>
            <a:ext cx="2770274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5" name="三角形 38">
            <a:extLst>
              <a:ext uri="{FF2B5EF4-FFF2-40B4-BE49-F238E27FC236}">
                <a16:creationId xmlns:a16="http://schemas.microsoft.com/office/drawing/2014/main" id="{B0139BF3-4BDA-D8FF-895C-51103CFDD1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5400000">
            <a:off x="3023139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6" name="矩形 39">
            <a:extLst>
              <a:ext uri="{FF2B5EF4-FFF2-40B4-BE49-F238E27FC236}">
                <a16:creationId xmlns:a16="http://schemas.microsoft.com/office/drawing/2014/main" id="{83C13D37-9B71-BD22-C7C6-3856347E9E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453807"/>
            <a:ext cx="2770273" cy="402556"/>
          </a:xfrm>
          <a:prstGeom prst="rect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solidFill>
                <a:srgbClr val="DE8B8C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三角形 40">
            <a:extLst>
              <a:ext uri="{FF2B5EF4-FFF2-40B4-BE49-F238E27FC236}">
                <a16:creationId xmlns:a16="http://schemas.microsoft.com/office/drawing/2014/main" id="{7DAEF673-A936-2EDF-382E-327CFBA2A23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>
            <a:off x="2802883" y="6421196"/>
            <a:ext cx="402556" cy="467777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8" name="矩形 41">
            <a:extLst>
              <a:ext uri="{FF2B5EF4-FFF2-40B4-BE49-F238E27FC236}">
                <a16:creationId xmlns:a16="http://schemas.microsoft.com/office/drawing/2014/main" id="{6045F27E-6430-79F5-5BE8-1F8C361DAD0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05486" y="6453809"/>
            <a:ext cx="2770274" cy="40255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69" name="三角形 42">
            <a:extLst>
              <a:ext uri="{FF2B5EF4-FFF2-40B4-BE49-F238E27FC236}">
                <a16:creationId xmlns:a16="http://schemas.microsoft.com/office/drawing/2014/main" id="{349733D3-8245-4E74-DD0B-A04C17AC914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5400000">
            <a:off x="6007201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0" name="矩形 43">
            <a:extLst>
              <a:ext uri="{FF2B5EF4-FFF2-40B4-BE49-F238E27FC236}">
                <a16:creationId xmlns:a16="http://schemas.microsoft.com/office/drawing/2014/main" id="{AB8A97DB-AE96-FBDA-F38F-A1C99D3648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53951" y="6441933"/>
            <a:ext cx="2770274" cy="402556"/>
          </a:xfrm>
          <a:prstGeom prst="rect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1" name="三角形 44">
            <a:extLst>
              <a:ext uri="{FF2B5EF4-FFF2-40B4-BE49-F238E27FC236}">
                <a16:creationId xmlns:a16="http://schemas.microsoft.com/office/drawing/2014/main" id="{F8051D3C-DA05-E293-413B-7AB96D1DB8B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00000">
            <a:off x="11756835" y="6409322"/>
            <a:ext cx="402553" cy="467777"/>
          </a:xfrm>
          <a:prstGeom prst="triangle">
            <a:avLst/>
          </a:prstGeom>
          <a:solidFill>
            <a:srgbClr val="DE8B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2" name="三角形 45">
            <a:extLst>
              <a:ext uri="{FF2B5EF4-FFF2-40B4-BE49-F238E27FC236}">
                <a16:creationId xmlns:a16="http://schemas.microsoft.com/office/drawing/2014/main" id="{CC1BDF71-6E1F-8A60-7147-4DD60F9B890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5400000">
            <a:off x="8975023" y="6409321"/>
            <a:ext cx="402556" cy="467777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3" name="三角形 46">
            <a:extLst>
              <a:ext uri="{FF2B5EF4-FFF2-40B4-BE49-F238E27FC236}">
                <a16:creationId xmlns:a16="http://schemas.microsoft.com/office/drawing/2014/main" id="{4B5E3909-67E2-AA45-3648-C8541743814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5400000">
            <a:off x="5805656" y="6408840"/>
            <a:ext cx="402557" cy="467778"/>
          </a:xfrm>
          <a:prstGeom prst="triangle">
            <a:avLst/>
          </a:prstGeom>
          <a:solidFill>
            <a:srgbClr val="DE8A8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>
              <a:latin typeface="Century Gothic" panose="020B0502020202020204" pitchFamily="34" charset="0"/>
            </a:endParaRPr>
          </a:p>
        </p:txBody>
      </p:sp>
      <p:sp>
        <p:nvSpPr>
          <p:cNvPr id="74" name="三角形 47">
            <a:extLst>
              <a:ext uri="{FF2B5EF4-FFF2-40B4-BE49-F238E27FC236}">
                <a16:creationId xmlns:a16="http://schemas.microsoft.com/office/drawing/2014/main" id="{D72EA8D7-8432-DDBE-DBC0-FA55EF3D0E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8791435" y="6421197"/>
            <a:ext cx="402556" cy="467777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5" name="文本框 48">
            <a:extLst>
              <a:ext uri="{FF2B5EF4-FFF2-40B4-BE49-F238E27FC236}">
                <a16:creationId xmlns:a16="http://schemas.microsoft.com/office/drawing/2014/main" id="{29221867-856A-EC2C-BE9B-5A0DDA774FF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73354" y="6501194"/>
            <a:ext cx="201333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Background &amp; Intro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6" name="文本框 49">
            <a:extLst>
              <a:ext uri="{FF2B5EF4-FFF2-40B4-BE49-F238E27FC236}">
                <a16:creationId xmlns:a16="http://schemas.microsoft.com/office/drawing/2014/main" id="{011E65D7-FB88-BBAA-17CE-A90B39B92F3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621424" y="6488193"/>
            <a:ext cx="231827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16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Demo demonstration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77" name="文本框 50">
            <a:extLst>
              <a:ext uri="{FF2B5EF4-FFF2-40B4-BE49-F238E27FC236}">
                <a16:creationId xmlns:a16="http://schemas.microsoft.com/office/drawing/2014/main" id="{32734E2F-ED6C-5150-2D7E-0597E00F7F0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797822" y="6501195"/>
            <a:ext cx="3044812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Implementation</a:t>
            </a:r>
          </a:p>
        </p:txBody>
      </p:sp>
      <p:sp>
        <p:nvSpPr>
          <p:cNvPr id="78" name="文本框 51">
            <a:extLst>
              <a:ext uri="{FF2B5EF4-FFF2-40B4-BE49-F238E27FC236}">
                <a16:creationId xmlns:a16="http://schemas.microsoft.com/office/drawing/2014/main" id="{16254284-C706-B1E2-7D75-4DD6052DE46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756507" y="6501445"/>
            <a:ext cx="1967716" cy="30777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2000" b="1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</a:rPr>
              <a:t>Insight &amp; Conclusion</a:t>
            </a:r>
            <a:endParaRPr sz="1400" dirty="0">
              <a:latin typeface="Century Gothic" panose="020B0502020202020204" pitchFamily="34" charset="0"/>
            </a:endParaRPr>
          </a:p>
        </p:txBody>
      </p:sp>
      <p:sp>
        <p:nvSpPr>
          <p:cNvPr id="9" name="矩形: 圆角 1">
            <a:extLst>
              <a:ext uri="{FF2B5EF4-FFF2-40B4-BE49-F238E27FC236}">
                <a16:creationId xmlns:a16="http://schemas.microsoft.com/office/drawing/2014/main" id="{F7FA4CDE-25E9-91D7-EB73-6B753A01F6C1}"/>
              </a:ext>
            </a:extLst>
          </p:cNvPr>
          <p:cNvSpPr/>
          <p:nvPr/>
        </p:nvSpPr>
        <p:spPr>
          <a:xfrm>
            <a:off x="6537924" y="3765070"/>
            <a:ext cx="2317115" cy="834390"/>
          </a:xfrm>
          <a:prstGeom prst="roundRect">
            <a:avLst/>
          </a:prstGeom>
          <a:solidFill>
            <a:srgbClr val="B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Scoring Algorithm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矩形: 圆角 1">
            <a:extLst>
              <a:ext uri="{FF2B5EF4-FFF2-40B4-BE49-F238E27FC236}">
                <a16:creationId xmlns:a16="http://schemas.microsoft.com/office/drawing/2014/main" id="{8A9D1BDF-57C2-D938-C2A1-AC31BC377279}"/>
              </a:ext>
            </a:extLst>
          </p:cNvPr>
          <p:cNvSpPr/>
          <p:nvPr/>
        </p:nvSpPr>
        <p:spPr>
          <a:xfrm>
            <a:off x="6483930" y="1986996"/>
            <a:ext cx="2317115" cy="834390"/>
          </a:xfrm>
          <a:prstGeom prst="roundRect">
            <a:avLst/>
          </a:prstGeom>
          <a:solidFill>
            <a:srgbClr val="BF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Keyword</a:t>
            </a:r>
            <a:r>
              <a:rPr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Detector</a:t>
            </a:r>
            <a:endParaRPr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5" name="直接箭头连接符 38">
            <a:extLst>
              <a:ext uri="{FF2B5EF4-FFF2-40B4-BE49-F238E27FC236}">
                <a16:creationId xmlns:a16="http://schemas.microsoft.com/office/drawing/2014/main" id="{CDAA4AD5-E5FB-5AC3-CC28-BE95C854178C}"/>
              </a:ext>
            </a:extLst>
          </p:cNvPr>
          <p:cNvCxnSpPr>
            <a:cxnSpLocks/>
          </p:cNvCxnSpPr>
          <p:nvPr/>
        </p:nvCxnSpPr>
        <p:spPr>
          <a:xfrm>
            <a:off x="7696482" y="2965402"/>
            <a:ext cx="0" cy="726119"/>
          </a:xfrm>
          <a:prstGeom prst="straightConnector1">
            <a:avLst/>
          </a:prstGeom>
          <a:solidFill>
            <a:schemeClr val="tx1"/>
          </a:solidFill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68894F-A94A-029B-74C2-BCEF05CB8D75}"/>
              </a:ext>
            </a:extLst>
          </p:cNvPr>
          <p:cNvSpPr/>
          <p:nvPr/>
        </p:nvSpPr>
        <p:spPr>
          <a:xfrm>
            <a:off x="6383844" y="4834375"/>
            <a:ext cx="1290934" cy="402556"/>
          </a:xfrm>
          <a:prstGeom prst="rect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Century Gothic" panose="020B0502020202020204" pitchFamily="34" charset="0"/>
                <a:ea typeface="Kaiti SC Regular" panose="02010600040101010101" charset="-122"/>
              </a:rPr>
              <a:t>Emotion score</a:t>
            </a:r>
            <a:endParaRPr lang="zh-CN" altLang="en-US" sz="12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589949-552D-8513-FAA4-F6D4087D008C}"/>
              </a:ext>
            </a:extLst>
          </p:cNvPr>
          <p:cNvSpPr/>
          <p:nvPr/>
        </p:nvSpPr>
        <p:spPr>
          <a:xfrm>
            <a:off x="7750358" y="4834375"/>
            <a:ext cx="1287145" cy="402556"/>
          </a:xfrm>
          <a:prstGeom prst="rect">
            <a:avLst/>
          </a:prstGeom>
          <a:solidFill>
            <a:srgbClr val="DE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Century Gothic" panose="020B0502020202020204" pitchFamily="34" charset="0"/>
                <a:ea typeface="Kaiti SC Regular" panose="02010600040101010101" charset="-122"/>
              </a:rPr>
              <a:t>Extreme behavior score</a:t>
            </a:r>
            <a:endParaRPr lang="zh-CN" altLang="en-US" sz="1100" b="1" dirty="0">
              <a:latin typeface="Century Gothic" panose="020B0502020202020204" pitchFamily="34" charset="0"/>
              <a:ea typeface="Kaiti SC Regular" panose="02010600040101010101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B53D9BC-3532-2514-6C4B-39BE53FB91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515" y="1299368"/>
            <a:ext cx="5295900" cy="18796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B3C8845-B301-8857-5060-AE9F88DA723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27573"/>
          <a:stretch/>
        </p:blipFill>
        <p:spPr>
          <a:xfrm>
            <a:off x="565529" y="3363323"/>
            <a:ext cx="5409061" cy="226987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4829E30-90C6-49BD-4392-B8905B74BE30}"/>
              </a:ext>
            </a:extLst>
          </p:cNvPr>
          <p:cNvSpPr txBox="1"/>
          <p:nvPr/>
        </p:nvSpPr>
        <p:spPr>
          <a:xfrm>
            <a:off x="2497295" y="571148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Core</a:t>
            </a:r>
            <a:r>
              <a:rPr kumimoji="1" lang="zh-CN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kumimoji="1" lang="zh-CN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AEE6B8-BBF5-98FC-7962-DE238C498146}"/>
              </a:ext>
            </a:extLst>
          </p:cNvPr>
          <p:cNvSpPr txBox="1"/>
          <p:nvPr/>
        </p:nvSpPr>
        <p:spPr>
          <a:xfrm>
            <a:off x="7934900" y="2921250"/>
            <a:ext cx="381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Pretrained model: </a:t>
            </a:r>
          </a:p>
          <a:p>
            <a:r>
              <a:rPr kumimoji="1" lang="en-US" altLang="zh-CN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ChatGPT</a:t>
            </a:r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 (based on transformer)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AE3F7A-3302-3146-741A-5E9B58C2F947}"/>
              </a:ext>
            </a:extLst>
          </p:cNvPr>
          <p:cNvSpPr txBox="1"/>
          <p:nvPr/>
        </p:nvSpPr>
        <p:spPr>
          <a:xfrm>
            <a:off x="9037503" y="3997599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Scoring base on</a:t>
            </a:r>
            <a:r>
              <a:rPr kumimoji="1" lang="zh-CN" alt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99217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6cc2b02-5b3c-4c7c-9e39-9f72269990bd}"/>
  <p:tag name="TABLE_ENDDRAG_ORIGIN_RECT" val="451*93"/>
  <p:tag name="TABLE_ENDDRAG_RECT" val="493*273*451*9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d5f703f-f303-4b8e-9b12-13d0033557f4}"/>
  <p:tag name="TABLE_ENDDRAG_ORIGIN_RECT" val="451*133"/>
  <p:tag name="TABLE_ENDDRAG_RECT" val="493*349*451*15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924</Words>
  <Application>Microsoft Macintosh PowerPoint</Application>
  <PresentationFormat>宽屏</PresentationFormat>
  <Paragraphs>222</Paragraphs>
  <Slides>12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Söhne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3931 3931</dc:creator>
  <cp:lastModifiedBy>3931 3931</cp:lastModifiedBy>
  <cp:revision>18</cp:revision>
  <dcterms:created xsi:type="dcterms:W3CDTF">2023-04-29T08:49:18Z</dcterms:created>
  <dcterms:modified xsi:type="dcterms:W3CDTF">2023-04-30T13:38:51Z</dcterms:modified>
</cp:coreProperties>
</file>